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82" r:id="rId7"/>
    <p:sldId id="280" r:id="rId8"/>
    <p:sldId id="292" r:id="rId9"/>
    <p:sldId id="268" r:id="rId10"/>
    <p:sldId id="262" r:id="rId11"/>
    <p:sldId id="275" r:id="rId12"/>
    <p:sldId id="281" r:id="rId13"/>
    <p:sldId id="278" r:id="rId14"/>
    <p:sldId id="265" r:id="rId15"/>
    <p:sldId id="284" r:id="rId16"/>
    <p:sldId id="286" r:id="rId17"/>
    <p:sldId id="288" r:id="rId18"/>
    <p:sldId id="263" r:id="rId19"/>
    <p:sldId id="271" r:id="rId20"/>
    <p:sldId id="289" r:id="rId21"/>
    <p:sldId id="290" r:id="rId22"/>
    <p:sldId id="273" r:id="rId23"/>
    <p:sldId id="29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5442D-B0AB-4F0A-877D-033F118B8E43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B59D531-6059-4D12-9263-2FCE71F34612}">
      <dgm:prSet/>
      <dgm:spPr/>
      <dgm:t>
        <a:bodyPr/>
        <a:lstStyle/>
        <a:p>
          <a:pPr algn="ctr"/>
          <a:r>
            <a:rPr lang="pt-PT" dirty="0"/>
            <a:t>Largest Financial Market in the World</a:t>
          </a:r>
          <a:endParaRPr lang="en-US" dirty="0"/>
        </a:p>
      </dgm:t>
    </dgm:pt>
    <dgm:pt modelId="{48443A97-4288-4CF6-9A59-BA6265D5FBAB}" type="parTrans" cxnId="{D3D9B3A4-73AE-4DF5-AD0B-5AB19DC40D9B}">
      <dgm:prSet/>
      <dgm:spPr/>
      <dgm:t>
        <a:bodyPr/>
        <a:lstStyle/>
        <a:p>
          <a:endParaRPr lang="en-US"/>
        </a:p>
      </dgm:t>
    </dgm:pt>
    <dgm:pt modelId="{0B0D91FF-8964-48C7-BCFA-B8E83677D4A3}" type="sibTrans" cxnId="{D3D9B3A4-73AE-4DF5-AD0B-5AB19DC40D9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23CC87E-4982-4F62-93C9-FA96C94D3C26}">
      <dgm:prSet/>
      <dgm:spPr/>
      <dgm:t>
        <a:bodyPr/>
        <a:lstStyle/>
        <a:p>
          <a:pPr algn="ctr"/>
          <a:r>
            <a:rPr lang="pt-PT"/>
            <a:t>Two-tier Structure</a:t>
          </a:r>
          <a:endParaRPr lang="en-US"/>
        </a:p>
      </dgm:t>
    </dgm:pt>
    <dgm:pt modelId="{1B910EFE-1DF0-472B-BB16-FB693E0171F1}" type="parTrans" cxnId="{C8478B3D-43C9-41B1-AEAF-704A7B174A3B}">
      <dgm:prSet/>
      <dgm:spPr/>
      <dgm:t>
        <a:bodyPr/>
        <a:lstStyle/>
        <a:p>
          <a:endParaRPr lang="en-US"/>
        </a:p>
      </dgm:t>
    </dgm:pt>
    <dgm:pt modelId="{0F3C4045-B46E-41FA-83A2-5F91AA8D2983}" type="sibTrans" cxnId="{C8478B3D-43C9-41B1-AEAF-704A7B174A3B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29539492-98B8-4453-9667-5661F5FE85C5}">
      <dgm:prSet/>
      <dgm:spPr/>
      <dgm:t>
        <a:bodyPr/>
        <a:lstStyle/>
        <a:p>
          <a:pPr algn="l"/>
          <a:r>
            <a:rPr lang="pt-PT" dirty="0"/>
            <a:t>Interbank Trading</a:t>
          </a:r>
          <a:endParaRPr lang="en-US" dirty="0"/>
        </a:p>
      </dgm:t>
    </dgm:pt>
    <dgm:pt modelId="{611F091F-A674-491E-B876-A6A29CA0F245}" type="parTrans" cxnId="{A14E4179-5D04-4603-A174-D7F856F48A8C}">
      <dgm:prSet/>
      <dgm:spPr/>
      <dgm:t>
        <a:bodyPr/>
        <a:lstStyle/>
        <a:p>
          <a:endParaRPr lang="en-US"/>
        </a:p>
      </dgm:t>
    </dgm:pt>
    <dgm:pt modelId="{A2DF7384-2BC4-4150-A1B1-E23363949F0A}" type="sibTrans" cxnId="{A14E4179-5D04-4603-A174-D7F856F48A8C}">
      <dgm:prSet/>
      <dgm:spPr/>
      <dgm:t>
        <a:bodyPr/>
        <a:lstStyle/>
        <a:p>
          <a:endParaRPr lang="en-US"/>
        </a:p>
      </dgm:t>
    </dgm:pt>
    <dgm:pt modelId="{5D4F44D5-BEF1-4D30-83BD-96B7C43B0108}">
      <dgm:prSet/>
      <dgm:spPr/>
      <dgm:t>
        <a:bodyPr/>
        <a:lstStyle/>
        <a:p>
          <a:pPr algn="l"/>
          <a:r>
            <a:rPr lang="pt-PT"/>
            <a:t>Trade between Customers and Bank</a:t>
          </a:r>
          <a:endParaRPr lang="en-US"/>
        </a:p>
      </dgm:t>
    </dgm:pt>
    <dgm:pt modelId="{4A105C04-05D3-4FEC-AE68-7C9C4F925542}" type="parTrans" cxnId="{EE1DF38F-0030-4452-A109-96621E9B7AD8}">
      <dgm:prSet/>
      <dgm:spPr/>
      <dgm:t>
        <a:bodyPr/>
        <a:lstStyle/>
        <a:p>
          <a:endParaRPr lang="en-US"/>
        </a:p>
      </dgm:t>
    </dgm:pt>
    <dgm:pt modelId="{DCDF2799-BE81-42E4-A8D3-74EB6B388F7E}" type="sibTrans" cxnId="{EE1DF38F-0030-4452-A109-96621E9B7AD8}">
      <dgm:prSet/>
      <dgm:spPr/>
      <dgm:t>
        <a:bodyPr/>
        <a:lstStyle/>
        <a:p>
          <a:endParaRPr lang="en-US"/>
        </a:p>
      </dgm:t>
    </dgm:pt>
    <dgm:pt modelId="{464DE7F5-4029-4F2B-823F-61A269E827C0}">
      <dgm:prSet/>
      <dgm:spPr/>
      <dgm:t>
        <a:bodyPr/>
        <a:lstStyle/>
        <a:p>
          <a:pPr algn="ctr"/>
          <a:r>
            <a:rPr lang="pt-PT" dirty="0"/>
            <a:t>Decentralized</a:t>
          </a:r>
          <a:endParaRPr lang="en-US" dirty="0"/>
        </a:p>
      </dgm:t>
    </dgm:pt>
    <dgm:pt modelId="{5806EA32-2E60-4C70-ABE6-50F2FC00150D}" type="parTrans" cxnId="{B5B457E2-DCB6-4023-9C98-88FE8C41756C}">
      <dgm:prSet/>
      <dgm:spPr/>
      <dgm:t>
        <a:bodyPr/>
        <a:lstStyle/>
        <a:p>
          <a:endParaRPr lang="en-US"/>
        </a:p>
      </dgm:t>
    </dgm:pt>
    <dgm:pt modelId="{79C6D63F-DB8D-4CEE-A834-8AE0E098C17B}" type="sibTrans" cxnId="{B5B457E2-DCB6-4023-9C98-88FE8C41756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82F4DC0-0710-4E1F-B3CE-328B1D5904BF}">
      <dgm:prSet/>
      <dgm:spPr/>
      <dgm:t>
        <a:bodyPr/>
        <a:lstStyle/>
        <a:p>
          <a:pPr algn="ctr"/>
          <a:r>
            <a:rPr lang="pt-PT" dirty="0"/>
            <a:t>No official opening or closing time</a:t>
          </a:r>
          <a:endParaRPr lang="en-US" dirty="0"/>
        </a:p>
      </dgm:t>
    </dgm:pt>
    <dgm:pt modelId="{C9C58A5E-563E-459A-9D97-0992D135CEBE}" type="parTrans" cxnId="{13EFECA5-C20A-4C7D-9B57-373BDEDBAF90}">
      <dgm:prSet/>
      <dgm:spPr/>
      <dgm:t>
        <a:bodyPr/>
        <a:lstStyle/>
        <a:p>
          <a:endParaRPr lang="en-US"/>
        </a:p>
      </dgm:t>
    </dgm:pt>
    <dgm:pt modelId="{1F9ACAEB-ADB8-4C09-898C-8DF28D03EDE3}" type="sibTrans" cxnId="{13EFECA5-C20A-4C7D-9B57-373BDEDBAF9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6A7ACCCE-4E98-498B-A435-62152B789CE2}" type="pres">
      <dgm:prSet presAssocID="{B9A5442D-B0AB-4F0A-877D-033F118B8E43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07EA627-D84F-42D3-AA6C-D3D5171D59F7}" type="pres">
      <dgm:prSet presAssocID="{9B59D531-6059-4D12-9263-2FCE71F34612}" presName="compositeNode" presStyleCnt="0">
        <dgm:presLayoutVars>
          <dgm:bulletEnabled val="1"/>
        </dgm:presLayoutVars>
      </dgm:prSet>
      <dgm:spPr/>
    </dgm:pt>
    <dgm:pt modelId="{47429C23-6F46-43D8-8F2C-B502A0039409}" type="pres">
      <dgm:prSet presAssocID="{9B59D531-6059-4D12-9263-2FCE71F34612}" presName="bgRect" presStyleLbl="bgAccFollowNode1" presStyleIdx="0" presStyleCnt="4"/>
      <dgm:spPr/>
      <dgm:t>
        <a:bodyPr/>
        <a:lstStyle/>
        <a:p>
          <a:endParaRPr lang="pt-PT"/>
        </a:p>
      </dgm:t>
    </dgm:pt>
    <dgm:pt modelId="{319694A4-5ED8-4B05-B897-EBD188A4795E}" type="pres">
      <dgm:prSet presAssocID="{0B0D91FF-8964-48C7-BCFA-B8E83677D4A3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pt-PT"/>
        </a:p>
      </dgm:t>
    </dgm:pt>
    <dgm:pt modelId="{1E0A695E-EF8A-40BC-AD8A-F982B17E41E8}" type="pres">
      <dgm:prSet presAssocID="{9B59D531-6059-4D12-9263-2FCE71F34612}" presName="bottomLine" presStyleLbl="alignNode1" presStyleIdx="1" presStyleCnt="8">
        <dgm:presLayoutVars/>
      </dgm:prSet>
      <dgm:spPr/>
    </dgm:pt>
    <dgm:pt modelId="{A2798B47-0FA2-43DF-9C53-A28261DE9030}" type="pres">
      <dgm:prSet presAssocID="{9B59D531-6059-4D12-9263-2FCE71F34612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4F2A3A-49E3-44AB-AF42-DFA37F09935D}" type="pres">
      <dgm:prSet presAssocID="{0B0D91FF-8964-48C7-BCFA-B8E83677D4A3}" presName="sibTrans" presStyleCnt="0"/>
      <dgm:spPr/>
    </dgm:pt>
    <dgm:pt modelId="{CDF58A62-EDAC-48F1-8935-054F6E73D90C}" type="pres">
      <dgm:prSet presAssocID="{723CC87E-4982-4F62-93C9-FA96C94D3C26}" presName="compositeNode" presStyleCnt="0">
        <dgm:presLayoutVars>
          <dgm:bulletEnabled val="1"/>
        </dgm:presLayoutVars>
      </dgm:prSet>
      <dgm:spPr/>
    </dgm:pt>
    <dgm:pt modelId="{3FCD787F-CE51-4BC2-8E72-78855A9FD2D7}" type="pres">
      <dgm:prSet presAssocID="{723CC87E-4982-4F62-93C9-FA96C94D3C26}" presName="bgRect" presStyleLbl="bgAccFollowNode1" presStyleIdx="1" presStyleCnt="4"/>
      <dgm:spPr/>
      <dgm:t>
        <a:bodyPr/>
        <a:lstStyle/>
        <a:p>
          <a:endParaRPr lang="pt-PT"/>
        </a:p>
      </dgm:t>
    </dgm:pt>
    <dgm:pt modelId="{C11A51BE-54F2-49C8-BB1E-DADE718512E5}" type="pres">
      <dgm:prSet presAssocID="{0F3C4045-B46E-41FA-83A2-5F91AA8D2983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pt-PT"/>
        </a:p>
      </dgm:t>
    </dgm:pt>
    <dgm:pt modelId="{FC11517F-F3E3-4B66-9134-AB1649A993B7}" type="pres">
      <dgm:prSet presAssocID="{723CC87E-4982-4F62-93C9-FA96C94D3C26}" presName="bottomLine" presStyleLbl="alignNode1" presStyleIdx="3" presStyleCnt="8">
        <dgm:presLayoutVars/>
      </dgm:prSet>
      <dgm:spPr/>
    </dgm:pt>
    <dgm:pt modelId="{2B4BF0CC-A16D-4662-A385-40F6C9063093}" type="pres">
      <dgm:prSet presAssocID="{723CC87E-4982-4F62-93C9-FA96C94D3C26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E55932-93F2-40F8-91B6-8B4CF372F19D}" type="pres">
      <dgm:prSet presAssocID="{0F3C4045-B46E-41FA-83A2-5F91AA8D2983}" presName="sibTrans" presStyleCnt="0"/>
      <dgm:spPr/>
    </dgm:pt>
    <dgm:pt modelId="{4ABCA6A3-974A-44DB-95C7-4F678883FADF}" type="pres">
      <dgm:prSet presAssocID="{464DE7F5-4029-4F2B-823F-61A269E827C0}" presName="compositeNode" presStyleCnt="0">
        <dgm:presLayoutVars>
          <dgm:bulletEnabled val="1"/>
        </dgm:presLayoutVars>
      </dgm:prSet>
      <dgm:spPr/>
    </dgm:pt>
    <dgm:pt modelId="{327631FC-FC28-4554-92DB-84C7753673C8}" type="pres">
      <dgm:prSet presAssocID="{464DE7F5-4029-4F2B-823F-61A269E827C0}" presName="bgRect" presStyleLbl="bgAccFollowNode1" presStyleIdx="2" presStyleCnt="4"/>
      <dgm:spPr/>
      <dgm:t>
        <a:bodyPr/>
        <a:lstStyle/>
        <a:p>
          <a:endParaRPr lang="pt-PT"/>
        </a:p>
      </dgm:t>
    </dgm:pt>
    <dgm:pt modelId="{6C33E1F9-361E-49C8-98C3-C07AE75E5FDC}" type="pres">
      <dgm:prSet presAssocID="{79C6D63F-DB8D-4CEE-A834-8AE0E098C17B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pt-PT"/>
        </a:p>
      </dgm:t>
    </dgm:pt>
    <dgm:pt modelId="{B7DC14E1-5995-4C74-A13E-665C4BFD535F}" type="pres">
      <dgm:prSet presAssocID="{464DE7F5-4029-4F2B-823F-61A269E827C0}" presName="bottomLine" presStyleLbl="alignNode1" presStyleIdx="5" presStyleCnt="8">
        <dgm:presLayoutVars/>
      </dgm:prSet>
      <dgm:spPr/>
    </dgm:pt>
    <dgm:pt modelId="{DD2624AB-C68D-453B-8948-D0F52D2C1254}" type="pres">
      <dgm:prSet presAssocID="{464DE7F5-4029-4F2B-823F-61A269E827C0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2B1BD1D-F7D6-4F26-A61F-96D501E0F5BD}" type="pres">
      <dgm:prSet presAssocID="{79C6D63F-DB8D-4CEE-A834-8AE0E098C17B}" presName="sibTrans" presStyleCnt="0"/>
      <dgm:spPr/>
    </dgm:pt>
    <dgm:pt modelId="{1C222E07-C9FB-42FF-A75F-8DE1DD9523F4}" type="pres">
      <dgm:prSet presAssocID="{E82F4DC0-0710-4E1F-B3CE-328B1D5904BF}" presName="compositeNode" presStyleCnt="0">
        <dgm:presLayoutVars>
          <dgm:bulletEnabled val="1"/>
        </dgm:presLayoutVars>
      </dgm:prSet>
      <dgm:spPr/>
    </dgm:pt>
    <dgm:pt modelId="{2F013168-614C-4E25-ABC1-8BACF983493E}" type="pres">
      <dgm:prSet presAssocID="{E82F4DC0-0710-4E1F-B3CE-328B1D5904BF}" presName="bgRect" presStyleLbl="bgAccFollowNode1" presStyleIdx="3" presStyleCnt="4"/>
      <dgm:spPr/>
      <dgm:t>
        <a:bodyPr/>
        <a:lstStyle/>
        <a:p>
          <a:endParaRPr lang="pt-PT"/>
        </a:p>
      </dgm:t>
    </dgm:pt>
    <dgm:pt modelId="{0C7785E5-C89C-4BCA-93C7-CACA3AC19C52}" type="pres">
      <dgm:prSet presAssocID="{1F9ACAEB-ADB8-4C09-898C-8DF28D03EDE3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pt-PT"/>
        </a:p>
      </dgm:t>
    </dgm:pt>
    <dgm:pt modelId="{603CF2F4-4174-41AE-BFE0-11DD94534396}" type="pres">
      <dgm:prSet presAssocID="{E82F4DC0-0710-4E1F-B3CE-328B1D5904BF}" presName="bottomLine" presStyleLbl="alignNode1" presStyleIdx="7" presStyleCnt="8">
        <dgm:presLayoutVars/>
      </dgm:prSet>
      <dgm:spPr/>
    </dgm:pt>
    <dgm:pt modelId="{BF209CCC-82F1-4962-B996-E0B5D371E63F}" type="pres">
      <dgm:prSet presAssocID="{E82F4DC0-0710-4E1F-B3CE-328B1D5904BF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4EFA224-A085-4522-AEBE-DEC5B5509A79}" type="presOf" srcId="{723CC87E-4982-4F62-93C9-FA96C94D3C26}" destId="{3FCD787F-CE51-4BC2-8E72-78855A9FD2D7}" srcOrd="0" destOrd="0" presId="urn:microsoft.com/office/officeart/2016/7/layout/BasicLinearProcessNumbered"/>
    <dgm:cxn modelId="{F846809A-4BD8-4665-9D90-6F6E4A41D460}" type="presOf" srcId="{B9A5442D-B0AB-4F0A-877D-033F118B8E43}" destId="{6A7ACCCE-4E98-498B-A435-62152B789CE2}" srcOrd="0" destOrd="0" presId="urn:microsoft.com/office/officeart/2016/7/layout/BasicLinearProcessNumbered"/>
    <dgm:cxn modelId="{A14E4179-5D04-4603-A174-D7F856F48A8C}" srcId="{723CC87E-4982-4F62-93C9-FA96C94D3C26}" destId="{29539492-98B8-4453-9667-5661F5FE85C5}" srcOrd="0" destOrd="0" parTransId="{611F091F-A674-491E-B876-A6A29CA0F245}" sibTransId="{A2DF7384-2BC4-4150-A1B1-E23363949F0A}"/>
    <dgm:cxn modelId="{FC30CA81-8988-4160-983B-5E4CDE7A19B0}" type="presOf" srcId="{0F3C4045-B46E-41FA-83A2-5F91AA8D2983}" destId="{C11A51BE-54F2-49C8-BB1E-DADE718512E5}" srcOrd="0" destOrd="0" presId="urn:microsoft.com/office/officeart/2016/7/layout/BasicLinearProcessNumbered"/>
    <dgm:cxn modelId="{B5B457E2-DCB6-4023-9C98-88FE8C41756C}" srcId="{B9A5442D-B0AB-4F0A-877D-033F118B8E43}" destId="{464DE7F5-4029-4F2B-823F-61A269E827C0}" srcOrd="2" destOrd="0" parTransId="{5806EA32-2E60-4C70-ABE6-50F2FC00150D}" sibTransId="{79C6D63F-DB8D-4CEE-A834-8AE0E098C17B}"/>
    <dgm:cxn modelId="{3F857D3F-F79F-4878-A110-77AF82133C60}" type="presOf" srcId="{464DE7F5-4029-4F2B-823F-61A269E827C0}" destId="{DD2624AB-C68D-453B-8948-D0F52D2C1254}" srcOrd="1" destOrd="0" presId="urn:microsoft.com/office/officeart/2016/7/layout/BasicLinearProcessNumbered"/>
    <dgm:cxn modelId="{C8478B3D-43C9-41B1-AEAF-704A7B174A3B}" srcId="{B9A5442D-B0AB-4F0A-877D-033F118B8E43}" destId="{723CC87E-4982-4F62-93C9-FA96C94D3C26}" srcOrd="1" destOrd="0" parTransId="{1B910EFE-1DF0-472B-BB16-FB693E0171F1}" sibTransId="{0F3C4045-B46E-41FA-83A2-5F91AA8D2983}"/>
    <dgm:cxn modelId="{D3D9B3A4-73AE-4DF5-AD0B-5AB19DC40D9B}" srcId="{B9A5442D-B0AB-4F0A-877D-033F118B8E43}" destId="{9B59D531-6059-4D12-9263-2FCE71F34612}" srcOrd="0" destOrd="0" parTransId="{48443A97-4288-4CF6-9A59-BA6265D5FBAB}" sibTransId="{0B0D91FF-8964-48C7-BCFA-B8E83677D4A3}"/>
    <dgm:cxn modelId="{EE1DF38F-0030-4452-A109-96621E9B7AD8}" srcId="{723CC87E-4982-4F62-93C9-FA96C94D3C26}" destId="{5D4F44D5-BEF1-4D30-83BD-96B7C43B0108}" srcOrd="1" destOrd="0" parTransId="{4A105C04-05D3-4FEC-AE68-7C9C4F925542}" sibTransId="{DCDF2799-BE81-42E4-A8D3-74EB6B388F7E}"/>
    <dgm:cxn modelId="{2E68729E-34CF-43A1-854B-6903427EC529}" type="presOf" srcId="{E82F4DC0-0710-4E1F-B3CE-328B1D5904BF}" destId="{2F013168-614C-4E25-ABC1-8BACF983493E}" srcOrd="0" destOrd="0" presId="urn:microsoft.com/office/officeart/2016/7/layout/BasicLinearProcessNumbered"/>
    <dgm:cxn modelId="{228A8F1E-33CD-41F7-96C2-1F7AD4CC15B1}" type="presOf" srcId="{E82F4DC0-0710-4E1F-B3CE-328B1D5904BF}" destId="{BF209CCC-82F1-4962-B996-E0B5D371E63F}" srcOrd="1" destOrd="0" presId="urn:microsoft.com/office/officeart/2016/7/layout/BasicLinearProcessNumbered"/>
    <dgm:cxn modelId="{13EFECA5-C20A-4C7D-9B57-373BDEDBAF90}" srcId="{B9A5442D-B0AB-4F0A-877D-033F118B8E43}" destId="{E82F4DC0-0710-4E1F-B3CE-328B1D5904BF}" srcOrd="3" destOrd="0" parTransId="{C9C58A5E-563E-459A-9D97-0992D135CEBE}" sibTransId="{1F9ACAEB-ADB8-4C09-898C-8DF28D03EDE3}"/>
    <dgm:cxn modelId="{EC8094EC-DE08-4EFA-BA16-D1661178F63F}" type="presOf" srcId="{5D4F44D5-BEF1-4D30-83BD-96B7C43B0108}" destId="{2B4BF0CC-A16D-4662-A385-40F6C9063093}" srcOrd="0" destOrd="2" presId="urn:microsoft.com/office/officeart/2016/7/layout/BasicLinearProcessNumbered"/>
    <dgm:cxn modelId="{5EA0DF9D-454A-4005-ADBB-E0C7097EA065}" type="presOf" srcId="{29539492-98B8-4453-9667-5661F5FE85C5}" destId="{2B4BF0CC-A16D-4662-A385-40F6C9063093}" srcOrd="0" destOrd="1" presId="urn:microsoft.com/office/officeart/2016/7/layout/BasicLinearProcessNumbered"/>
    <dgm:cxn modelId="{DBCFCB48-E33B-4D16-B990-19AEF08B7EEF}" type="presOf" srcId="{464DE7F5-4029-4F2B-823F-61A269E827C0}" destId="{327631FC-FC28-4554-92DB-84C7753673C8}" srcOrd="0" destOrd="0" presId="urn:microsoft.com/office/officeart/2016/7/layout/BasicLinearProcessNumbered"/>
    <dgm:cxn modelId="{4A3547D4-11E1-4CD7-A689-4D8B054B2613}" type="presOf" srcId="{1F9ACAEB-ADB8-4C09-898C-8DF28D03EDE3}" destId="{0C7785E5-C89C-4BCA-93C7-CACA3AC19C52}" srcOrd="0" destOrd="0" presId="urn:microsoft.com/office/officeart/2016/7/layout/BasicLinearProcessNumbered"/>
    <dgm:cxn modelId="{0D623F2E-F5EA-4242-83BB-533EECFCADBC}" type="presOf" srcId="{9B59D531-6059-4D12-9263-2FCE71F34612}" destId="{A2798B47-0FA2-43DF-9C53-A28261DE9030}" srcOrd="1" destOrd="0" presId="urn:microsoft.com/office/officeart/2016/7/layout/BasicLinearProcessNumbered"/>
    <dgm:cxn modelId="{B11C5D44-7B95-4951-8C3B-B84593E34EEC}" type="presOf" srcId="{9B59D531-6059-4D12-9263-2FCE71F34612}" destId="{47429C23-6F46-43D8-8F2C-B502A0039409}" srcOrd="0" destOrd="0" presId="urn:microsoft.com/office/officeart/2016/7/layout/BasicLinearProcessNumbered"/>
    <dgm:cxn modelId="{01EC341A-6491-4617-A89E-3B0FADBF71EF}" type="presOf" srcId="{723CC87E-4982-4F62-93C9-FA96C94D3C26}" destId="{2B4BF0CC-A16D-4662-A385-40F6C9063093}" srcOrd="1" destOrd="0" presId="urn:microsoft.com/office/officeart/2016/7/layout/BasicLinearProcessNumbered"/>
    <dgm:cxn modelId="{8EF181AA-7D15-4F03-994C-00BC61079EA6}" type="presOf" srcId="{0B0D91FF-8964-48C7-BCFA-B8E83677D4A3}" destId="{319694A4-5ED8-4B05-B897-EBD188A4795E}" srcOrd="0" destOrd="0" presId="urn:microsoft.com/office/officeart/2016/7/layout/BasicLinearProcessNumbered"/>
    <dgm:cxn modelId="{0C72C724-D4FD-47D2-A4D3-13D5BF72E998}" type="presOf" srcId="{79C6D63F-DB8D-4CEE-A834-8AE0E098C17B}" destId="{6C33E1F9-361E-49C8-98C3-C07AE75E5FDC}" srcOrd="0" destOrd="0" presId="urn:microsoft.com/office/officeart/2016/7/layout/BasicLinearProcessNumbered"/>
    <dgm:cxn modelId="{A6EF9DA7-1C32-4C73-9B8D-4A45277873E1}" type="presParOf" srcId="{6A7ACCCE-4E98-498B-A435-62152B789CE2}" destId="{507EA627-D84F-42D3-AA6C-D3D5171D59F7}" srcOrd="0" destOrd="0" presId="urn:microsoft.com/office/officeart/2016/7/layout/BasicLinearProcessNumbered"/>
    <dgm:cxn modelId="{D89FC16A-64FC-4D03-99B1-BB208CC3D526}" type="presParOf" srcId="{507EA627-D84F-42D3-AA6C-D3D5171D59F7}" destId="{47429C23-6F46-43D8-8F2C-B502A0039409}" srcOrd="0" destOrd="0" presId="urn:microsoft.com/office/officeart/2016/7/layout/BasicLinearProcessNumbered"/>
    <dgm:cxn modelId="{F50F411C-D761-4CAD-A5BF-CD40DF077530}" type="presParOf" srcId="{507EA627-D84F-42D3-AA6C-D3D5171D59F7}" destId="{319694A4-5ED8-4B05-B897-EBD188A4795E}" srcOrd="1" destOrd="0" presId="urn:microsoft.com/office/officeart/2016/7/layout/BasicLinearProcessNumbered"/>
    <dgm:cxn modelId="{D7F46927-6ADF-4C4F-8CBA-094DD90E705B}" type="presParOf" srcId="{507EA627-D84F-42D3-AA6C-D3D5171D59F7}" destId="{1E0A695E-EF8A-40BC-AD8A-F982B17E41E8}" srcOrd="2" destOrd="0" presId="urn:microsoft.com/office/officeart/2016/7/layout/BasicLinearProcessNumbered"/>
    <dgm:cxn modelId="{30DC1BC8-03EE-4EB4-B025-DF08BE9B9348}" type="presParOf" srcId="{507EA627-D84F-42D3-AA6C-D3D5171D59F7}" destId="{A2798B47-0FA2-43DF-9C53-A28261DE9030}" srcOrd="3" destOrd="0" presId="urn:microsoft.com/office/officeart/2016/7/layout/BasicLinearProcessNumbered"/>
    <dgm:cxn modelId="{EDB8EFC1-7637-4C72-B18F-E0B50F24E70B}" type="presParOf" srcId="{6A7ACCCE-4E98-498B-A435-62152B789CE2}" destId="{834F2A3A-49E3-44AB-AF42-DFA37F09935D}" srcOrd="1" destOrd="0" presId="urn:microsoft.com/office/officeart/2016/7/layout/BasicLinearProcessNumbered"/>
    <dgm:cxn modelId="{3DCB88A1-2D25-4EA1-812E-CEA43EA10185}" type="presParOf" srcId="{6A7ACCCE-4E98-498B-A435-62152B789CE2}" destId="{CDF58A62-EDAC-48F1-8935-054F6E73D90C}" srcOrd="2" destOrd="0" presId="urn:microsoft.com/office/officeart/2016/7/layout/BasicLinearProcessNumbered"/>
    <dgm:cxn modelId="{53B658F9-8968-431B-B504-B6E920AE1999}" type="presParOf" srcId="{CDF58A62-EDAC-48F1-8935-054F6E73D90C}" destId="{3FCD787F-CE51-4BC2-8E72-78855A9FD2D7}" srcOrd="0" destOrd="0" presId="urn:microsoft.com/office/officeart/2016/7/layout/BasicLinearProcessNumbered"/>
    <dgm:cxn modelId="{94DA0F88-ED46-46BD-9349-6A0852F90A01}" type="presParOf" srcId="{CDF58A62-EDAC-48F1-8935-054F6E73D90C}" destId="{C11A51BE-54F2-49C8-BB1E-DADE718512E5}" srcOrd="1" destOrd="0" presId="urn:microsoft.com/office/officeart/2016/7/layout/BasicLinearProcessNumbered"/>
    <dgm:cxn modelId="{393CAF2C-F862-4B42-80EB-8632AFAD40E9}" type="presParOf" srcId="{CDF58A62-EDAC-48F1-8935-054F6E73D90C}" destId="{FC11517F-F3E3-4B66-9134-AB1649A993B7}" srcOrd="2" destOrd="0" presId="urn:microsoft.com/office/officeart/2016/7/layout/BasicLinearProcessNumbered"/>
    <dgm:cxn modelId="{246F8C05-280C-4493-9840-A1EFD021EF37}" type="presParOf" srcId="{CDF58A62-EDAC-48F1-8935-054F6E73D90C}" destId="{2B4BF0CC-A16D-4662-A385-40F6C9063093}" srcOrd="3" destOrd="0" presId="urn:microsoft.com/office/officeart/2016/7/layout/BasicLinearProcessNumbered"/>
    <dgm:cxn modelId="{2AEA3A92-1001-41AD-9A1A-E3655DB0A1EE}" type="presParOf" srcId="{6A7ACCCE-4E98-498B-A435-62152B789CE2}" destId="{7FE55932-93F2-40F8-91B6-8B4CF372F19D}" srcOrd="3" destOrd="0" presId="urn:microsoft.com/office/officeart/2016/7/layout/BasicLinearProcessNumbered"/>
    <dgm:cxn modelId="{2B4553ED-75C9-4454-9485-ECB9EEE45C70}" type="presParOf" srcId="{6A7ACCCE-4E98-498B-A435-62152B789CE2}" destId="{4ABCA6A3-974A-44DB-95C7-4F678883FADF}" srcOrd="4" destOrd="0" presId="urn:microsoft.com/office/officeart/2016/7/layout/BasicLinearProcessNumbered"/>
    <dgm:cxn modelId="{F826691F-36C1-469B-8CCE-CE92F4DB0F2B}" type="presParOf" srcId="{4ABCA6A3-974A-44DB-95C7-4F678883FADF}" destId="{327631FC-FC28-4554-92DB-84C7753673C8}" srcOrd="0" destOrd="0" presId="urn:microsoft.com/office/officeart/2016/7/layout/BasicLinearProcessNumbered"/>
    <dgm:cxn modelId="{373924A8-D46E-464B-8EBC-4AA47E1E914C}" type="presParOf" srcId="{4ABCA6A3-974A-44DB-95C7-4F678883FADF}" destId="{6C33E1F9-361E-49C8-98C3-C07AE75E5FDC}" srcOrd="1" destOrd="0" presId="urn:microsoft.com/office/officeart/2016/7/layout/BasicLinearProcessNumbered"/>
    <dgm:cxn modelId="{8CC353CC-5F6D-4E46-8657-309FE8642088}" type="presParOf" srcId="{4ABCA6A3-974A-44DB-95C7-4F678883FADF}" destId="{B7DC14E1-5995-4C74-A13E-665C4BFD535F}" srcOrd="2" destOrd="0" presId="urn:microsoft.com/office/officeart/2016/7/layout/BasicLinearProcessNumbered"/>
    <dgm:cxn modelId="{029BC20F-E6A1-4966-A531-1879E1F1DBDF}" type="presParOf" srcId="{4ABCA6A3-974A-44DB-95C7-4F678883FADF}" destId="{DD2624AB-C68D-453B-8948-D0F52D2C1254}" srcOrd="3" destOrd="0" presId="urn:microsoft.com/office/officeart/2016/7/layout/BasicLinearProcessNumbered"/>
    <dgm:cxn modelId="{AB615B02-A56C-472E-AF6D-B2A6A5CEC9C7}" type="presParOf" srcId="{6A7ACCCE-4E98-498B-A435-62152B789CE2}" destId="{E2B1BD1D-F7D6-4F26-A61F-96D501E0F5BD}" srcOrd="5" destOrd="0" presId="urn:microsoft.com/office/officeart/2016/7/layout/BasicLinearProcessNumbered"/>
    <dgm:cxn modelId="{85D51928-7227-4AEF-B7B6-D965BA8AD24A}" type="presParOf" srcId="{6A7ACCCE-4E98-498B-A435-62152B789CE2}" destId="{1C222E07-C9FB-42FF-A75F-8DE1DD9523F4}" srcOrd="6" destOrd="0" presId="urn:microsoft.com/office/officeart/2016/7/layout/BasicLinearProcessNumbered"/>
    <dgm:cxn modelId="{83834ED6-E3A0-4D6F-9DEE-26010B2BA2C2}" type="presParOf" srcId="{1C222E07-C9FB-42FF-A75F-8DE1DD9523F4}" destId="{2F013168-614C-4E25-ABC1-8BACF983493E}" srcOrd="0" destOrd="0" presId="urn:microsoft.com/office/officeart/2016/7/layout/BasicLinearProcessNumbered"/>
    <dgm:cxn modelId="{A53660B5-C833-4322-9A0A-58399375EBDE}" type="presParOf" srcId="{1C222E07-C9FB-42FF-A75F-8DE1DD9523F4}" destId="{0C7785E5-C89C-4BCA-93C7-CACA3AC19C52}" srcOrd="1" destOrd="0" presId="urn:microsoft.com/office/officeart/2016/7/layout/BasicLinearProcessNumbered"/>
    <dgm:cxn modelId="{2499AD43-598B-4ABC-8723-23B1DB7B509C}" type="presParOf" srcId="{1C222E07-C9FB-42FF-A75F-8DE1DD9523F4}" destId="{603CF2F4-4174-41AE-BFE0-11DD94534396}" srcOrd="2" destOrd="0" presId="urn:microsoft.com/office/officeart/2016/7/layout/BasicLinearProcessNumbered"/>
    <dgm:cxn modelId="{9712B50D-5676-4493-85BA-BBA53888CEE7}" type="presParOf" srcId="{1C222E07-C9FB-42FF-A75F-8DE1DD9523F4}" destId="{BF209CCC-82F1-4962-B996-E0B5D371E63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2D466-E692-4A0A-AAC0-6494C6BF2D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A11541-ECFD-40D7-B5A6-EE3C975909DB}">
      <dgm:prSet/>
      <dgm:spPr/>
      <dgm:t>
        <a:bodyPr/>
        <a:lstStyle/>
        <a:p>
          <a:r>
            <a:rPr lang="pt-PT"/>
            <a:t>Interbank Trading</a:t>
          </a:r>
          <a:endParaRPr lang="en-US"/>
        </a:p>
      </dgm:t>
    </dgm:pt>
    <dgm:pt modelId="{5028D4FF-73D3-4872-B6EA-4AC1A65E4813}" type="parTrans" cxnId="{5A8014CA-DD54-4026-AFBC-9DB3C000EFF3}">
      <dgm:prSet/>
      <dgm:spPr/>
      <dgm:t>
        <a:bodyPr/>
        <a:lstStyle/>
        <a:p>
          <a:endParaRPr lang="en-US"/>
        </a:p>
      </dgm:t>
    </dgm:pt>
    <dgm:pt modelId="{9D86349C-2879-40A3-A8A8-376BB3CEED7F}" type="sibTrans" cxnId="{5A8014CA-DD54-4026-AFBC-9DB3C000EFF3}">
      <dgm:prSet/>
      <dgm:spPr/>
      <dgm:t>
        <a:bodyPr/>
        <a:lstStyle/>
        <a:p>
          <a:endParaRPr lang="en-US"/>
        </a:p>
      </dgm:t>
    </dgm:pt>
    <dgm:pt modelId="{86FD8531-4AAA-4FC7-AF71-4161124364AC}">
      <dgm:prSet/>
      <dgm:spPr/>
      <dgm:t>
        <a:bodyPr/>
        <a:lstStyle/>
        <a:p>
          <a:r>
            <a:rPr lang="en-US" dirty="0"/>
            <a:t>Where the Price formation takes place;</a:t>
          </a:r>
        </a:p>
      </dgm:t>
    </dgm:pt>
    <dgm:pt modelId="{AD4D5586-E9CB-42E3-815A-29AF888EEAF6}" type="parTrans" cxnId="{25984FE6-B658-4B26-9B13-E3F96420DC3A}">
      <dgm:prSet/>
      <dgm:spPr/>
      <dgm:t>
        <a:bodyPr/>
        <a:lstStyle/>
        <a:p>
          <a:endParaRPr lang="en-US"/>
        </a:p>
      </dgm:t>
    </dgm:pt>
    <dgm:pt modelId="{F40B223F-6D2C-4D24-A0C6-52DEEF42F2BD}" type="sibTrans" cxnId="{25984FE6-B658-4B26-9B13-E3F96420DC3A}">
      <dgm:prSet/>
      <dgm:spPr/>
      <dgm:t>
        <a:bodyPr/>
        <a:lstStyle/>
        <a:p>
          <a:endParaRPr lang="en-US"/>
        </a:p>
      </dgm:t>
    </dgm:pt>
    <dgm:pt modelId="{71EB85F3-242F-4EA7-8272-26FEF036970F}">
      <dgm:prSet/>
      <dgm:spPr/>
      <dgm:t>
        <a:bodyPr/>
        <a:lstStyle/>
        <a:p>
          <a:r>
            <a:rPr lang="en-US" dirty="0"/>
            <a:t>Where the Spot Exchange Rate are set;</a:t>
          </a:r>
        </a:p>
      </dgm:t>
    </dgm:pt>
    <dgm:pt modelId="{064838F0-5CF7-46C1-B600-F297535D48BE}" type="parTrans" cxnId="{FD76B858-1625-404B-8E39-D9C0D77B9941}">
      <dgm:prSet/>
      <dgm:spPr/>
      <dgm:t>
        <a:bodyPr/>
        <a:lstStyle/>
        <a:p>
          <a:endParaRPr lang="en-US"/>
        </a:p>
      </dgm:t>
    </dgm:pt>
    <dgm:pt modelId="{66175ADA-B709-4A4B-84A3-7F466F1257B8}" type="sibTrans" cxnId="{FD76B858-1625-404B-8E39-D9C0D77B9941}">
      <dgm:prSet/>
      <dgm:spPr/>
      <dgm:t>
        <a:bodyPr/>
        <a:lstStyle/>
        <a:p>
          <a:endParaRPr lang="en-US"/>
        </a:p>
      </dgm:t>
    </dgm:pt>
    <dgm:pt modelId="{52F1E6D0-9B44-4C21-8A97-D14CF34DCCE3}">
      <dgm:prSet/>
      <dgm:spPr/>
      <dgm:t>
        <a:bodyPr/>
        <a:lstStyle/>
        <a:p>
          <a:r>
            <a:rPr lang="pt-PT" dirty="0"/>
            <a:t>Trade between Customers and Bank</a:t>
          </a:r>
          <a:endParaRPr lang="en-US" dirty="0"/>
        </a:p>
      </dgm:t>
    </dgm:pt>
    <dgm:pt modelId="{BA4E97E9-E21D-441E-85A8-E33911E03EFE}" type="parTrans" cxnId="{8023FDF5-FCD7-41BD-A2AA-E1ECD4B1D341}">
      <dgm:prSet/>
      <dgm:spPr/>
      <dgm:t>
        <a:bodyPr/>
        <a:lstStyle/>
        <a:p>
          <a:endParaRPr lang="en-US"/>
        </a:p>
      </dgm:t>
    </dgm:pt>
    <dgm:pt modelId="{F4D4136C-4EAF-4621-95A1-77E593788BBD}" type="sibTrans" cxnId="{8023FDF5-FCD7-41BD-A2AA-E1ECD4B1D341}">
      <dgm:prSet/>
      <dgm:spPr/>
      <dgm:t>
        <a:bodyPr/>
        <a:lstStyle/>
        <a:p>
          <a:endParaRPr lang="en-US"/>
        </a:p>
      </dgm:t>
    </dgm:pt>
    <dgm:pt modelId="{E8182AF1-5109-4B4E-8C2F-6246E9554D8B}">
      <dgm:prSet/>
      <dgm:spPr/>
      <dgm:t>
        <a:bodyPr/>
        <a:lstStyle/>
        <a:p>
          <a:r>
            <a:rPr lang="en-US" dirty="0"/>
            <a:t>Customers are the actual end-users of the currencies</a:t>
          </a:r>
        </a:p>
      </dgm:t>
    </dgm:pt>
    <dgm:pt modelId="{47398606-B9E0-4440-A7E4-CB983440191E}" type="parTrans" cxnId="{277FC4DC-EC09-40EC-B3D3-CAA6564D7BDA}">
      <dgm:prSet/>
      <dgm:spPr/>
      <dgm:t>
        <a:bodyPr/>
        <a:lstStyle/>
        <a:p>
          <a:endParaRPr lang="en-US"/>
        </a:p>
      </dgm:t>
    </dgm:pt>
    <dgm:pt modelId="{32679EF0-6D50-41E1-9A4B-464AA45D260D}" type="sibTrans" cxnId="{277FC4DC-EC09-40EC-B3D3-CAA6564D7BDA}">
      <dgm:prSet/>
      <dgm:spPr/>
      <dgm:t>
        <a:bodyPr/>
        <a:lstStyle/>
        <a:p>
          <a:endParaRPr lang="en-US"/>
        </a:p>
      </dgm:t>
    </dgm:pt>
    <dgm:pt modelId="{DC8921DE-FB23-4831-9BEB-333CABBC73A3}">
      <dgm:prSet/>
      <dgm:spPr/>
      <dgm:t>
        <a:bodyPr/>
        <a:lstStyle/>
        <a:p>
          <a:r>
            <a:rPr lang="pt-PT" dirty="0"/>
            <a:t>They consist of:</a:t>
          </a:r>
          <a:endParaRPr lang="en-US" dirty="0"/>
        </a:p>
      </dgm:t>
    </dgm:pt>
    <dgm:pt modelId="{25A1CB4D-2C03-4E9C-A68D-01274643D458}" type="parTrans" cxnId="{0124E7A4-26A5-4C9F-824E-843BB957A997}">
      <dgm:prSet/>
      <dgm:spPr/>
      <dgm:t>
        <a:bodyPr/>
        <a:lstStyle/>
        <a:p>
          <a:endParaRPr lang="en-US"/>
        </a:p>
      </dgm:t>
    </dgm:pt>
    <dgm:pt modelId="{1F342086-7B4E-47B0-A8A7-62D045E7A0A4}" type="sibTrans" cxnId="{0124E7A4-26A5-4C9F-824E-843BB957A997}">
      <dgm:prSet/>
      <dgm:spPr/>
      <dgm:t>
        <a:bodyPr/>
        <a:lstStyle/>
        <a:p>
          <a:endParaRPr lang="en-US"/>
        </a:p>
      </dgm:t>
    </dgm:pt>
    <dgm:pt modelId="{947F9724-E593-440E-8A15-1D810EA9499B}">
      <dgm:prSet/>
      <dgm:spPr/>
      <dgm:t>
        <a:bodyPr/>
        <a:lstStyle/>
        <a:p>
          <a:r>
            <a:rPr lang="en-US"/>
            <a:t>Non-dealer financial institutions</a:t>
          </a:r>
        </a:p>
      </dgm:t>
    </dgm:pt>
    <dgm:pt modelId="{B00C0FC2-7D9F-4436-95A9-70DFBE017862}" type="parTrans" cxnId="{01953FF0-32C1-4F47-BF87-4B45B6F7CAEF}">
      <dgm:prSet/>
      <dgm:spPr/>
      <dgm:t>
        <a:bodyPr/>
        <a:lstStyle/>
        <a:p>
          <a:endParaRPr lang="en-US"/>
        </a:p>
      </dgm:t>
    </dgm:pt>
    <dgm:pt modelId="{54E3D6BE-482E-4234-9AE9-9D14B6EEF423}" type="sibTrans" cxnId="{01953FF0-32C1-4F47-BF87-4B45B6F7CAEF}">
      <dgm:prSet/>
      <dgm:spPr/>
      <dgm:t>
        <a:bodyPr/>
        <a:lstStyle/>
        <a:p>
          <a:endParaRPr lang="en-US"/>
        </a:p>
      </dgm:t>
    </dgm:pt>
    <dgm:pt modelId="{BBC2B113-0181-4880-AFDB-E8F03E6B6488}">
      <dgm:prSet/>
      <dgm:spPr/>
      <dgm:t>
        <a:bodyPr/>
        <a:lstStyle/>
        <a:p>
          <a:r>
            <a:rPr lang="en-US"/>
            <a:t>Corporations and Governments</a:t>
          </a:r>
        </a:p>
      </dgm:t>
    </dgm:pt>
    <dgm:pt modelId="{ED3D6C25-A4CE-449B-B45B-89D9CA146FCE}" type="parTrans" cxnId="{E2D2334A-88EC-4723-9BD7-699E8DE0AF6A}">
      <dgm:prSet/>
      <dgm:spPr/>
      <dgm:t>
        <a:bodyPr/>
        <a:lstStyle/>
        <a:p>
          <a:endParaRPr lang="en-US"/>
        </a:p>
      </dgm:t>
    </dgm:pt>
    <dgm:pt modelId="{2356ADCE-740A-4F2A-9225-DAADE17E09D6}" type="sibTrans" cxnId="{E2D2334A-88EC-4723-9BD7-699E8DE0AF6A}">
      <dgm:prSet/>
      <dgm:spPr/>
      <dgm:t>
        <a:bodyPr/>
        <a:lstStyle/>
        <a:p>
          <a:endParaRPr lang="en-US"/>
        </a:p>
      </dgm:t>
    </dgm:pt>
    <dgm:pt modelId="{6D0206B0-3297-4C91-AA99-06CEBFC5C8FA}" type="pres">
      <dgm:prSet presAssocID="{DE92D466-E692-4A0A-AAC0-6494C6BF2D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A8126-F926-4E2A-836F-3D18C763E462}" type="pres">
      <dgm:prSet presAssocID="{CFA11541-ECFD-40D7-B5A6-EE3C975909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DBA4B98-3C4F-4AF9-8E7A-BA27D18C660C}" type="pres">
      <dgm:prSet presAssocID="{CFA11541-ECFD-40D7-B5A6-EE3C975909D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D251062-C990-4666-B6F2-BF523F999763}" type="pres">
      <dgm:prSet presAssocID="{52F1E6D0-9B44-4C21-8A97-D14CF34DCC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4C9E3B7-541A-4599-A949-868ACB056F47}" type="pres">
      <dgm:prSet presAssocID="{52F1E6D0-9B44-4C21-8A97-D14CF34DCCE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DB892D7-6C5D-4D9C-BC83-8A464E91B8AD}" type="presOf" srcId="{DC8921DE-FB23-4831-9BEB-333CABBC73A3}" destId="{74C9E3B7-541A-4599-A949-868ACB056F47}" srcOrd="0" destOrd="1" presId="urn:microsoft.com/office/officeart/2005/8/layout/vList2"/>
    <dgm:cxn modelId="{46310522-5721-47A6-914E-3F812C834C6E}" type="presOf" srcId="{71EB85F3-242F-4EA7-8272-26FEF036970F}" destId="{7DBA4B98-3C4F-4AF9-8E7A-BA27D18C660C}" srcOrd="0" destOrd="1" presId="urn:microsoft.com/office/officeart/2005/8/layout/vList2"/>
    <dgm:cxn modelId="{244DAAF0-9B79-405C-AFF0-C4C340CA01CA}" type="presOf" srcId="{DE92D466-E692-4A0A-AAC0-6494C6BF2D83}" destId="{6D0206B0-3297-4C91-AA99-06CEBFC5C8FA}" srcOrd="0" destOrd="0" presId="urn:microsoft.com/office/officeart/2005/8/layout/vList2"/>
    <dgm:cxn modelId="{0124E7A4-26A5-4C9F-824E-843BB957A997}" srcId="{52F1E6D0-9B44-4C21-8A97-D14CF34DCCE3}" destId="{DC8921DE-FB23-4831-9BEB-333CABBC73A3}" srcOrd="1" destOrd="0" parTransId="{25A1CB4D-2C03-4E9C-A68D-01274643D458}" sibTransId="{1F342086-7B4E-47B0-A8A7-62D045E7A0A4}"/>
    <dgm:cxn modelId="{01953FF0-32C1-4F47-BF87-4B45B6F7CAEF}" srcId="{DC8921DE-FB23-4831-9BEB-333CABBC73A3}" destId="{947F9724-E593-440E-8A15-1D810EA9499B}" srcOrd="0" destOrd="0" parTransId="{B00C0FC2-7D9F-4436-95A9-70DFBE017862}" sibTransId="{54E3D6BE-482E-4234-9AE9-9D14B6EEF423}"/>
    <dgm:cxn modelId="{8023FDF5-FCD7-41BD-A2AA-E1ECD4B1D341}" srcId="{DE92D466-E692-4A0A-AAC0-6494C6BF2D83}" destId="{52F1E6D0-9B44-4C21-8A97-D14CF34DCCE3}" srcOrd="1" destOrd="0" parTransId="{BA4E97E9-E21D-441E-85A8-E33911E03EFE}" sibTransId="{F4D4136C-4EAF-4621-95A1-77E593788BBD}"/>
    <dgm:cxn modelId="{FD76B858-1625-404B-8E39-D9C0D77B9941}" srcId="{CFA11541-ECFD-40D7-B5A6-EE3C975909DB}" destId="{71EB85F3-242F-4EA7-8272-26FEF036970F}" srcOrd="1" destOrd="0" parTransId="{064838F0-5CF7-46C1-B600-F297535D48BE}" sibTransId="{66175ADA-B709-4A4B-84A3-7F466F1257B8}"/>
    <dgm:cxn modelId="{277FC4DC-EC09-40EC-B3D3-CAA6564D7BDA}" srcId="{52F1E6D0-9B44-4C21-8A97-D14CF34DCCE3}" destId="{E8182AF1-5109-4B4E-8C2F-6246E9554D8B}" srcOrd="0" destOrd="0" parTransId="{47398606-B9E0-4440-A7E4-CB983440191E}" sibTransId="{32679EF0-6D50-41E1-9A4B-464AA45D260D}"/>
    <dgm:cxn modelId="{430E2A4A-CD86-4F9B-9126-2A5B1D2C0CA9}" type="presOf" srcId="{E8182AF1-5109-4B4E-8C2F-6246E9554D8B}" destId="{74C9E3B7-541A-4599-A949-868ACB056F47}" srcOrd="0" destOrd="0" presId="urn:microsoft.com/office/officeart/2005/8/layout/vList2"/>
    <dgm:cxn modelId="{2FF46490-F340-4000-BAE5-BFD673F77C68}" type="presOf" srcId="{CFA11541-ECFD-40D7-B5A6-EE3C975909DB}" destId="{1EDA8126-F926-4E2A-836F-3D18C763E462}" srcOrd="0" destOrd="0" presId="urn:microsoft.com/office/officeart/2005/8/layout/vList2"/>
    <dgm:cxn modelId="{7078690D-C8E5-4768-BBCB-DD5F3A58C0A0}" type="presOf" srcId="{947F9724-E593-440E-8A15-1D810EA9499B}" destId="{74C9E3B7-541A-4599-A949-868ACB056F47}" srcOrd="0" destOrd="2" presId="urn:microsoft.com/office/officeart/2005/8/layout/vList2"/>
    <dgm:cxn modelId="{EFFC3AEB-D5D4-4286-870C-CF20B095428F}" type="presOf" srcId="{86FD8531-4AAA-4FC7-AF71-4161124364AC}" destId="{7DBA4B98-3C4F-4AF9-8E7A-BA27D18C660C}" srcOrd="0" destOrd="0" presId="urn:microsoft.com/office/officeart/2005/8/layout/vList2"/>
    <dgm:cxn modelId="{DCEE136C-493F-44EE-90E0-D1CF30B7EACD}" type="presOf" srcId="{52F1E6D0-9B44-4C21-8A97-D14CF34DCCE3}" destId="{0D251062-C990-4666-B6F2-BF523F999763}" srcOrd="0" destOrd="0" presId="urn:microsoft.com/office/officeart/2005/8/layout/vList2"/>
    <dgm:cxn modelId="{E2D2334A-88EC-4723-9BD7-699E8DE0AF6A}" srcId="{DC8921DE-FB23-4831-9BEB-333CABBC73A3}" destId="{BBC2B113-0181-4880-AFDB-E8F03E6B6488}" srcOrd="1" destOrd="0" parTransId="{ED3D6C25-A4CE-449B-B45B-89D9CA146FCE}" sibTransId="{2356ADCE-740A-4F2A-9225-DAADE17E09D6}"/>
    <dgm:cxn modelId="{BBF115B8-C0AC-4CE2-84E2-7032CA70A6B8}" type="presOf" srcId="{BBC2B113-0181-4880-AFDB-E8F03E6B6488}" destId="{74C9E3B7-541A-4599-A949-868ACB056F47}" srcOrd="0" destOrd="3" presId="urn:microsoft.com/office/officeart/2005/8/layout/vList2"/>
    <dgm:cxn modelId="{5A8014CA-DD54-4026-AFBC-9DB3C000EFF3}" srcId="{DE92D466-E692-4A0A-AAC0-6494C6BF2D83}" destId="{CFA11541-ECFD-40D7-B5A6-EE3C975909DB}" srcOrd="0" destOrd="0" parTransId="{5028D4FF-73D3-4872-B6EA-4AC1A65E4813}" sibTransId="{9D86349C-2879-40A3-A8A8-376BB3CEED7F}"/>
    <dgm:cxn modelId="{25984FE6-B658-4B26-9B13-E3F96420DC3A}" srcId="{CFA11541-ECFD-40D7-B5A6-EE3C975909DB}" destId="{86FD8531-4AAA-4FC7-AF71-4161124364AC}" srcOrd="0" destOrd="0" parTransId="{AD4D5586-E9CB-42E3-815A-29AF888EEAF6}" sibTransId="{F40B223F-6D2C-4D24-A0C6-52DEEF42F2BD}"/>
    <dgm:cxn modelId="{D080AEB0-3B91-4A94-A28F-DBBA3D3817AE}" type="presParOf" srcId="{6D0206B0-3297-4C91-AA99-06CEBFC5C8FA}" destId="{1EDA8126-F926-4E2A-836F-3D18C763E462}" srcOrd="0" destOrd="0" presId="urn:microsoft.com/office/officeart/2005/8/layout/vList2"/>
    <dgm:cxn modelId="{0B12252C-95B8-4DC8-B88B-B1E4E6F60E51}" type="presParOf" srcId="{6D0206B0-3297-4C91-AA99-06CEBFC5C8FA}" destId="{7DBA4B98-3C4F-4AF9-8E7A-BA27D18C660C}" srcOrd="1" destOrd="0" presId="urn:microsoft.com/office/officeart/2005/8/layout/vList2"/>
    <dgm:cxn modelId="{6675DB4D-45D6-4275-A701-35644388D181}" type="presParOf" srcId="{6D0206B0-3297-4C91-AA99-06CEBFC5C8FA}" destId="{0D251062-C990-4666-B6F2-BF523F999763}" srcOrd="2" destOrd="0" presId="urn:microsoft.com/office/officeart/2005/8/layout/vList2"/>
    <dgm:cxn modelId="{961097EE-2789-4088-ADFD-AD448EC6B43B}" type="presParOf" srcId="{6D0206B0-3297-4C91-AA99-06CEBFC5C8FA}" destId="{74C9E3B7-541A-4599-A949-868ACB056F47}" srcOrd="3" destOrd="0" presId="urn:microsoft.com/office/officeart/2005/8/layout/vList2"/>
  </dgm:cxnLst>
  <dgm:bg>
    <a:solidFill>
      <a:schemeClr val="accent3">
        <a:lumMod val="20000"/>
        <a:lumOff val="8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B40490-0C6F-4EB3-A7C6-C5578A7E4C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5CF3ED-659E-4362-8E95-307F9FA591B3}">
      <dgm:prSet/>
      <dgm:spPr/>
      <dgm:t>
        <a:bodyPr/>
        <a:lstStyle/>
        <a:p>
          <a:r>
            <a:rPr lang="en-US"/>
            <a:t>Electronic, order driven markets</a:t>
          </a:r>
        </a:p>
      </dgm:t>
    </dgm:pt>
    <dgm:pt modelId="{5DFE2661-2980-41C2-98DC-19ADCC9B013A}" type="parTrans" cxnId="{170B24EB-3580-4E5E-B845-2149935DA5B5}">
      <dgm:prSet/>
      <dgm:spPr/>
      <dgm:t>
        <a:bodyPr/>
        <a:lstStyle/>
        <a:p>
          <a:endParaRPr lang="en-US"/>
        </a:p>
      </dgm:t>
    </dgm:pt>
    <dgm:pt modelId="{826855D8-5C5F-4DFE-9DFD-B4E5B36FA940}" type="sibTrans" cxnId="{170B24EB-3580-4E5E-B845-2149935DA5B5}">
      <dgm:prSet/>
      <dgm:spPr/>
      <dgm:t>
        <a:bodyPr/>
        <a:lstStyle/>
        <a:p>
          <a:endParaRPr lang="en-US"/>
        </a:p>
      </dgm:t>
    </dgm:pt>
    <dgm:pt modelId="{8098090F-FC47-4DF3-959B-A17F1A839D7C}">
      <dgm:prSet/>
      <dgm:spPr/>
      <dgm:t>
        <a:bodyPr/>
        <a:lstStyle/>
        <a:p>
          <a:r>
            <a:rPr lang="en-US" dirty="0"/>
            <a:t>Orders are matched with the best available offers</a:t>
          </a:r>
        </a:p>
      </dgm:t>
    </dgm:pt>
    <dgm:pt modelId="{6730A79B-1A37-4A2D-9E00-7443B908E72A}" type="parTrans" cxnId="{283AB60B-D879-4A23-AF56-6F2237984349}">
      <dgm:prSet/>
      <dgm:spPr/>
      <dgm:t>
        <a:bodyPr/>
        <a:lstStyle/>
        <a:p>
          <a:endParaRPr lang="en-US"/>
        </a:p>
      </dgm:t>
    </dgm:pt>
    <dgm:pt modelId="{1330CA11-E59F-4169-A0DB-2229A1F912C7}" type="sibTrans" cxnId="{283AB60B-D879-4A23-AF56-6F2237984349}">
      <dgm:prSet/>
      <dgm:spPr/>
      <dgm:t>
        <a:bodyPr/>
        <a:lstStyle/>
        <a:p>
          <a:endParaRPr lang="en-US"/>
        </a:p>
      </dgm:t>
    </dgm:pt>
    <dgm:pt modelId="{64DDDB48-A40F-4FC7-917B-62A68F0C263E}">
      <dgm:prSet/>
      <dgm:spPr/>
      <dgm:t>
        <a:bodyPr/>
        <a:lstStyle/>
        <a:p>
          <a:r>
            <a:rPr lang="en-US"/>
            <a:t>Limit orders stay in the book until matched or canceled</a:t>
          </a:r>
        </a:p>
      </dgm:t>
    </dgm:pt>
    <dgm:pt modelId="{FF7D12C0-4A89-4BD6-A41B-916B882B1A28}" type="parTrans" cxnId="{14F0989D-CE13-462A-8BE0-D75FDFEFD84C}">
      <dgm:prSet/>
      <dgm:spPr/>
      <dgm:t>
        <a:bodyPr/>
        <a:lstStyle/>
        <a:p>
          <a:endParaRPr lang="en-US"/>
        </a:p>
      </dgm:t>
    </dgm:pt>
    <dgm:pt modelId="{772E0ABA-6D1C-4418-8379-23B572B427F1}" type="sibTrans" cxnId="{14F0989D-CE13-462A-8BE0-D75FDFEFD84C}">
      <dgm:prSet/>
      <dgm:spPr/>
      <dgm:t>
        <a:bodyPr/>
        <a:lstStyle/>
        <a:p>
          <a:endParaRPr lang="en-US"/>
        </a:p>
      </dgm:t>
    </dgm:pt>
    <dgm:pt modelId="{8D20DBE8-58E7-413C-B825-A725EE55E0F3}" type="pres">
      <dgm:prSet presAssocID="{C2B40490-0C6F-4EB3-A7C6-C5578A7E4C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6A4EA70-75A4-45E8-B832-3077E98E8048}" type="pres">
      <dgm:prSet presAssocID="{5D5CF3ED-659E-4362-8E95-307F9FA591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F886EC2-799B-48D6-854D-99427803FEE5}" type="pres">
      <dgm:prSet presAssocID="{826855D8-5C5F-4DFE-9DFD-B4E5B36FA940}" presName="spacer" presStyleCnt="0"/>
      <dgm:spPr/>
    </dgm:pt>
    <dgm:pt modelId="{C9AF9B91-3EA8-4867-8614-EDE73C5604A1}" type="pres">
      <dgm:prSet presAssocID="{8098090F-FC47-4DF3-959B-A17F1A839D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6AFC80D-812F-4F2D-8A20-8A33F4D3FEB4}" type="pres">
      <dgm:prSet presAssocID="{1330CA11-E59F-4169-A0DB-2229A1F912C7}" presName="spacer" presStyleCnt="0"/>
      <dgm:spPr/>
    </dgm:pt>
    <dgm:pt modelId="{8B3F98AD-FF2B-48EE-81BB-BF010F4C4A85}" type="pres">
      <dgm:prSet presAssocID="{64DDDB48-A40F-4FC7-917B-62A68F0C263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A568A61-2649-4C0B-9956-527B7ECD9A5D}" type="presOf" srcId="{64DDDB48-A40F-4FC7-917B-62A68F0C263E}" destId="{8B3F98AD-FF2B-48EE-81BB-BF010F4C4A85}" srcOrd="0" destOrd="0" presId="urn:microsoft.com/office/officeart/2005/8/layout/vList2"/>
    <dgm:cxn modelId="{E42E7614-037F-45C2-BD96-69B896D01E36}" type="presOf" srcId="{5D5CF3ED-659E-4362-8E95-307F9FA591B3}" destId="{86A4EA70-75A4-45E8-B832-3077E98E8048}" srcOrd="0" destOrd="0" presId="urn:microsoft.com/office/officeart/2005/8/layout/vList2"/>
    <dgm:cxn modelId="{170B24EB-3580-4E5E-B845-2149935DA5B5}" srcId="{C2B40490-0C6F-4EB3-A7C6-C5578A7E4CBD}" destId="{5D5CF3ED-659E-4362-8E95-307F9FA591B3}" srcOrd="0" destOrd="0" parTransId="{5DFE2661-2980-41C2-98DC-19ADCC9B013A}" sibTransId="{826855D8-5C5F-4DFE-9DFD-B4E5B36FA940}"/>
    <dgm:cxn modelId="{FDAB601D-191C-4265-8633-CF5DB36A67D3}" type="presOf" srcId="{C2B40490-0C6F-4EB3-A7C6-C5578A7E4CBD}" destId="{8D20DBE8-58E7-413C-B825-A725EE55E0F3}" srcOrd="0" destOrd="0" presId="urn:microsoft.com/office/officeart/2005/8/layout/vList2"/>
    <dgm:cxn modelId="{283AB60B-D879-4A23-AF56-6F2237984349}" srcId="{C2B40490-0C6F-4EB3-A7C6-C5578A7E4CBD}" destId="{8098090F-FC47-4DF3-959B-A17F1A839D7C}" srcOrd="1" destOrd="0" parTransId="{6730A79B-1A37-4A2D-9E00-7443B908E72A}" sibTransId="{1330CA11-E59F-4169-A0DB-2229A1F912C7}"/>
    <dgm:cxn modelId="{9FD3D9FA-F490-44FF-8675-0C8E28245682}" type="presOf" srcId="{8098090F-FC47-4DF3-959B-A17F1A839D7C}" destId="{C9AF9B91-3EA8-4867-8614-EDE73C5604A1}" srcOrd="0" destOrd="0" presId="urn:microsoft.com/office/officeart/2005/8/layout/vList2"/>
    <dgm:cxn modelId="{14F0989D-CE13-462A-8BE0-D75FDFEFD84C}" srcId="{C2B40490-0C6F-4EB3-A7C6-C5578A7E4CBD}" destId="{64DDDB48-A40F-4FC7-917B-62A68F0C263E}" srcOrd="2" destOrd="0" parTransId="{FF7D12C0-4A89-4BD6-A41B-916B882B1A28}" sibTransId="{772E0ABA-6D1C-4418-8379-23B572B427F1}"/>
    <dgm:cxn modelId="{0FB9FE20-81AC-47B2-8AFA-8DAA1115FEA7}" type="presParOf" srcId="{8D20DBE8-58E7-413C-B825-A725EE55E0F3}" destId="{86A4EA70-75A4-45E8-B832-3077E98E8048}" srcOrd="0" destOrd="0" presId="urn:microsoft.com/office/officeart/2005/8/layout/vList2"/>
    <dgm:cxn modelId="{9DB338A9-B303-42FF-A68D-C3C659015C4E}" type="presParOf" srcId="{8D20DBE8-58E7-413C-B825-A725EE55E0F3}" destId="{FF886EC2-799B-48D6-854D-99427803FEE5}" srcOrd="1" destOrd="0" presId="urn:microsoft.com/office/officeart/2005/8/layout/vList2"/>
    <dgm:cxn modelId="{7781889F-EDC6-41CA-9651-BF33E3CC8EE5}" type="presParOf" srcId="{8D20DBE8-58E7-413C-B825-A725EE55E0F3}" destId="{C9AF9B91-3EA8-4867-8614-EDE73C5604A1}" srcOrd="2" destOrd="0" presId="urn:microsoft.com/office/officeart/2005/8/layout/vList2"/>
    <dgm:cxn modelId="{C8B560EF-919B-4536-B09C-592B50DAE2C5}" type="presParOf" srcId="{8D20DBE8-58E7-413C-B825-A725EE55E0F3}" destId="{B6AFC80D-812F-4F2D-8A20-8A33F4D3FEB4}" srcOrd="3" destOrd="0" presId="urn:microsoft.com/office/officeart/2005/8/layout/vList2"/>
    <dgm:cxn modelId="{621BC8EB-1677-4600-8480-FD8676C9AAC0}" type="presParOf" srcId="{8D20DBE8-58E7-413C-B825-A725EE55E0F3}" destId="{8B3F98AD-FF2B-48EE-81BB-BF010F4C4A85}" srcOrd="4" destOrd="0" presId="urn:microsoft.com/office/officeart/2005/8/layout/vList2"/>
  </dgm:cxnLst>
  <dgm:bg>
    <a:solidFill>
      <a:schemeClr val="tx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1F3DFD-6ABA-4F78-928D-3CF195D63F91}" type="doc">
      <dgm:prSet loTypeId="urn:microsoft.com/office/officeart/2005/8/layout/cycle6" loCatId="Inbox" qsTypeId="urn:microsoft.com/office/officeart/2005/8/quickstyle/simple3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5FE0A668-D737-44D0-B525-25E35BF7EA37}">
      <dgm:prSet/>
      <dgm:spPr/>
      <dgm:t>
        <a:bodyPr/>
        <a:lstStyle/>
        <a:p>
          <a:r>
            <a:rPr lang="en-US"/>
            <a:t>Order Processing Costs</a:t>
          </a:r>
        </a:p>
      </dgm:t>
    </dgm:pt>
    <dgm:pt modelId="{F4B77E9B-59E3-4C4B-B440-54FDB93FD271}" type="parTrans" cxnId="{B64511AC-0432-46DB-B7AA-9781A2EFCC5B}">
      <dgm:prSet/>
      <dgm:spPr/>
      <dgm:t>
        <a:bodyPr/>
        <a:lstStyle/>
        <a:p>
          <a:endParaRPr lang="en-US"/>
        </a:p>
      </dgm:t>
    </dgm:pt>
    <dgm:pt modelId="{85AAE16C-C74E-40FD-861A-390369FBE837}" type="sibTrans" cxnId="{B64511AC-0432-46DB-B7AA-9781A2EFCC5B}">
      <dgm:prSet/>
      <dgm:spPr/>
      <dgm:t>
        <a:bodyPr/>
        <a:lstStyle/>
        <a:p>
          <a:endParaRPr lang="en-US"/>
        </a:p>
      </dgm:t>
    </dgm:pt>
    <dgm:pt modelId="{A6A632E2-88C0-4675-AAAA-2987CEA8AA56}">
      <dgm:prSet/>
      <dgm:spPr/>
      <dgm:t>
        <a:bodyPr/>
        <a:lstStyle/>
        <a:p>
          <a:r>
            <a:rPr lang="en-US"/>
            <a:t>Inventory Holding Costs</a:t>
          </a:r>
        </a:p>
      </dgm:t>
    </dgm:pt>
    <dgm:pt modelId="{DD1C2900-E7B6-43C2-8A23-316CD1C6156D}" type="parTrans" cxnId="{602A42CD-3F11-44A7-8986-AC04A4428361}">
      <dgm:prSet/>
      <dgm:spPr/>
      <dgm:t>
        <a:bodyPr/>
        <a:lstStyle/>
        <a:p>
          <a:endParaRPr lang="en-US"/>
        </a:p>
      </dgm:t>
    </dgm:pt>
    <dgm:pt modelId="{D070B05A-C5AC-48BB-809E-F22BAE167B15}" type="sibTrans" cxnId="{602A42CD-3F11-44A7-8986-AC04A4428361}">
      <dgm:prSet/>
      <dgm:spPr/>
      <dgm:t>
        <a:bodyPr/>
        <a:lstStyle/>
        <a:p>
          <a:endParaRPr lang="en-US"/>
        </a:p>
      </dgm:t>
    </dgm:pt>
    <dgm:pt modelId="{8DF18AF5-8ABB-4B08-A588-73F16A5D50E2}">
      <dgm:prSet/>
      <dgm:spPr/>
      <dgm:t>
        <a:bodyPr/>
        <a:lstStyle/>
        <a:p>
          <a:r>
            <a:rPr lang="en-US"/>
            <a:t>Adverse Selection costs</a:t>
          </a:r>
        </a:p>
      </dgm:t>
    </dgm:pt>
    <dgm:pt modelId="{309B2AF4-4577-4BBB-B69D-6F815D1F026D}" type="parTrans" cxnId="{752E9291-27CE-4C7A-ABC7-11BDC0794E3D}">
      <dgm:prSet/>
      <dgm:spPr/>
      <dgm:t>
        <a:bodyPr/>
        <a:lstStyle/>
        <a:p>
          <a:endParaRPr lang="en-US"/>
        </a:p>
      </dgm:t>
    </dgm:pt>
    <dgm:pt modelId="{9562189C-DAA6-4BA4-9616-68AAB0D8D7F8}" type="sibTrans" cxnId="{752E9291-27CE-4C7A-ABC7-11BDC0794E3D}">
      <dgm:prSet/>
      <dgm:spPr/>
      <dgm:t>
        <a:bodyPr/>
        <a:lstStyle/>
        <a:p>
          <a:endParaRPr lang="en-US"/>
        </a:p>
      </dgm:t>
    </dgm:pt>
    <dgm:pt modelId="{EEEE7CDB-A661-40B4-B96A-DE2D26A2BBAE}" type="pres">
      <dgm:prSet presAssocID="{5C1F3DFD-6ABA-4F78-928D-3CF195D63F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BBE3FA4-0C0A-4C5B-8F56-574DA1455840}" type="pres">
      <dgm:prSet presAssocID="{5FE0A668-D737-44D0-B525-25E35BF7EA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4825472-B61C-4445-9344-546E18673011}" type="pres">
      <dgm:prSet presAssocID="{5FE0A668-D737-44D0-B525-25E35BF7EA37}" presName="spNode" presStyleCnt="0"/>
      <dgm:spPr/>
    </dgm:pt>
    <dgm:pt modelId="{0F8D8A09-2A1E-4264-9A36-FEA672CD30FE}" type="pres">
      <dgm:prSet presAssocID="{85AAE16C-C74E-40FD-861A-390369FBE837}" presName="sibTrans" presStyleLbl="sibTrans1D1" presStyleIdx="0" presStyleCnt="3"/>
      <dgm:spPr/>
      <dgm:t>
        <a:bodyPr/>
        <a:lstStyle/>
        <a:p>
          <a:endParaRPr lang="pt-PT"/>
        </a:p>
      </dgm:t>
    </dgm:pt>
    <dgm:pt modelId="{555B06E1-0750-4CD4-84BB-204548D9AA25}" type="pres">
      <dgm:prSet presAssocID="{A6A632E2-88C0-4675-AAAA-2987CEA8AA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253420C-5437-4A45-AD60-41092B59C704}" type="pres">
      <dgm:prSet presAssocID="{A6A632E2-88C0-4675-AAAA-2987CEA8AA56}" presName="spNode" presStyleCnt="0"/>
      <dgm:spPr/>
    </dgm:pt>
    <dgm:pt modelId="{5CBC9B35-4AE6-440E-B2E4-8DFF103EA03C}" type="pres">
      <dgm:prSet presAssocID="{D070B05A-C5AC-48BB-809E-F22BAE167B15}" presName="sibTrans" presStyleLbl="sibTrans1D1" presStyleIdx="1" presStyleCnt="3"/>
      <dgm:spPr/>
      <dgm:t>
        <a:bodyPr/>
        <a:lstStyle/>
        <a:p>
          <a:endParaRPr lang="pt-PT"/>
        </a:p>
      </dgm:t>
    </dgm:pt>
    <dgm:pt modelId="{FEB3B66A-649A-4B41-B44B-E18EBA547CD5}" type="pres">
      <dgm:prSet presAssocID="{8DF18AF5-8ABB-4B08-A588-73F16A5D50E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617AE3-9CBC-4D5D-A131-9BD487910909}" type="pres">
      <dgm:prSet presAssocID="{8DF18AF5-8ABB-4B08-A588-73F16A5D50E2}" presName="spNode" presStyleCnt="0"/>
      <dgm:spPr/>
    </dgm:pt>
    <dgm:pt modelId="{82343D30-C839-4A30-94E9-8D76C5BF6C06}" type="pres">
      <dgm:prSet presAssocID="{9562189C-DAA6-4BA4-9616-68AAB0D8D7F8}" presName="sibTrans" presStyleLbl="sibTrans1D1" presStyleIdx="2" presStyleCnt="3"/>
      <dgm:spPr/>
      <dgm:t>
        <a:bodyPr/>
        <a:lstStyle/>
        <a:p>
          <a:endParaRPr lang="pt-PT"/>
        </a:p>
      </dgm:t>
    </dgm:pt>
  </dgm:ptLst>
  <dgm:cxnLst>
    <dgm:cxn modelId="{B64511AC-0432-46DB-B7AA-9781A2EFCC5B}" srcId="{5C1F3DFD-6ABA-4F78-928D-3CF195D63F91}" destId="{5FE0A668-D737-44D0-B525-25E35BF7EA37}" srcOrd="0" destOrd="0" parTransId="{F4B77E9B-59E3-4C4B-B440-54FDB93FD271}" sibTransId="{85AAE16C-C74E-40FD-861A-390369FBE837}"/>
    <dgm:cxn modelId="{7D0DA454-2276-486A-A1D2-1CE0C835F5BB}" type="presOf" srcId="{A6A632E2-88C0-4675-AAAA-2987CEA8AA56}" destId="{555B06E1-0750-4CD4-84BB-204548D9AA25}" srcOrd="0" destOrd="0" presId="urn:microsoft.com/office/officeart/2005/8/layout/cycle6"/>
    <dgm:cxn modelId="{602A42CD-3F11-44A7-8986-AC04A4428361}" srcId="{5C1F3DFD-6ABA-4F78-928D-3CF195D63F91}" destId="{A6A632E2-88C0-4675-AAAA-2987CEA8AA56}" srcOrd="1" destOrd="0" parTransId="{DD1C2900-E7B6-43C2-8A23-316CD1C6156D}" sibTransId="{D070B05A-C5AC-48BB-809E-F22BAE167B15}"/>
    <dgm:cxn modelId="{752E9291-27CE-4C7A-ABC7-11BDC0794E3D}" srcId="{5C1F3DFD-6ABA-4F78-928D-3CF195D63F91}" destId="{8DF18AF5-8ABB-4B08-A588-73F16A5D50E2}" srcOrd="2" destOrd="0" parTransId="{309B2AF4-4577-4BBB-B69D-6F815D1F026D}" sibTransId="{9562189C-DAA6-4BA4-9616-68AAB0D8D7F8}"/>
    <dgm:cxn modelId="{313E7AEF-C1AE-4D4A-8486-DEE749B95CD7}" type="presOf" srcId="{5FE0A668-D737-44D0-B525-25E35BF7EA37}" destId="{3BBE3FA4-0C0A-4C5B-8F56-574DA1455840}" srcOrd="0" destOrd="0" presId="urn:microsoft.com/office/officeart/2005/8/layout/cycle6"/>
    <dgm:cxn modelId="{BCBFACAF-5F41-453C-8EAD-08097B9C3346}" type="presOf" srcId="{5C1F3DFD-6ABA-4F78-928D-3CF195D63F91}" destId="{EEEE7CDB-A661-40B4-B96A-DE2D26A2BBAE}" srcOrd="0" destOrd="0" presId="urn:microsoft.com/office/officeart/2005/8/layout/cycle6"/>
    <dgm:cxn modelId="{074AC7BB-B11E-47E1-B01C-CF2174B77171}" type="presOf" srcId="{D070B05A-C5AC-48BB-809E-F22BAE167B15}" destId="{5CBC9B35-4AE6-440E-B2E4-8DFF103EA03C}" srcOrd="0" destOrd="0" presId="urn:microsoft.com/office/officeart/2005/8/layout/cycle6"/>
    <dgm:cxn modelId="{17CA1E56-35B9-4678-A692-A9C7D4677D03}" type="presOf" srcId="{9562189C-DAA6-4BA4-9616-68AAB0D8D7F8}" destId="{82343D30-C839-4A30-94E9-8D76C5BF6C06}" srcOrd="0" destOrd="0" presId="urn:microsoft.com/office/officeart/2005/8/layout/cycle6"/>
    <dgm:cxn modelId="{DB75A9B2-11AC-4826-9B82-D989360516E3}" type="presOf" srcId="{8DF18AF5-8ABB-4B08-A588-73F16A5D50E2}" destId="{FEB3B66A-649A-4B41-B44B-E18EBA547CD5}" srcOrd="0" destOrd="0" presId="urn:microsoft.com/office/officeart/2005/8/layout/cycle6"/>
    <dgm:cxn modelId="{2195BB00-2731-4227-AC8A-2AB516696B91}" type="presOf" srcId="{85AAE16C-C74E-40FD-861A-390369FBE837}" destId="{0F8D8A09-2A1E-4264-9A36-FEA672CD30FE}" srcOrd="0" destOrd="0" presId="urn:microsoft.com/office/officeart/2005/8/layout/cycle6"/>
    <dgm:cxn modelId="{3FE809EB-13F7-49EA-88B9-1B9A181C6990}" type="presParOf" srcId="{EEEE7CDB-A661-40B4-B96A-DE2D26A2BBAE}" destId="{3BBE3FA4-0C0A-4C5B-8F56-574DA1455840}" srcOrd="0" destOrd="0" presId="urn:microsoft.com/office/officeart/2005/8/layout/cycle6"/>
    <dgm:cxn modelId="{317C81E4-D9D3-49A6-A6E5-B0FCC603AF83}" type="presParOf" srcId="{EEEE7CDB-A661-40B4-B96A-DE2D26A2BBAE}" destId="{14825472-B61C-4445-9344-546E18673011}" srcOrd="1" destOrd="0" presId="urn:microsoft.com/office/officeart/2005/8/layout/cycle6"/>
    <dgm:cxn modelId="{1703C541-162D-4FBC-B210-AFB3B2E8BE5B}" type="presParOf" srcId="{EEEE7CDB-A661-40B4-B96A-DE2D26A2BBAE}" destId="{0F8D8A09-2A1E-4264-9A36-FEA672CD30FE}" srcOrd="2" destOrd="0" presId="urn:microsoft.com/office/officeart/2005/8/layout/cycle6"/>
    <dgm:cxn modelId="{B455E4D3-138F-44A3-A34A-57F2742CD74B}" type="presParOf" srcId="{EEEE7CDB-A661-40B4-B96A-DE2D26A2BBAE}" destId="{555B06E1-0750-4CD4-84BB-204548D9AA25}" srcOrd="3" destOrd="0" presId="urn:microsoft.com/office/officeart/2005/8/layout/cycle6"/>
    <dgm:cxn modelId="{953472C0-632C-452D-A07A-5AA84727D04F}" type="presParOf" srcId="{EEEE7CDB-A661-40B4-B96A-DE2D26A2BBAE}" destId="{2253420C-5437-4A45-AD60-41092B59C704}" srcOrd="4" destOrd="0" presId="urn:microsoft.com/office/officeart/2005/8/layout/cycle6"/>
    <dgm:cxn modelId="{48D5D529-8955-4A49-9379-6B7591F70638}" type="presParOf" srcId="{EEEE7CDB-A661-40B4-B96A-DE2D26A2BBAE}" destId="{5CBC9B35-4AE6-440E-B2E4-8DFF103EA03C}" srcOrd="5" destOrd="0" presId="urn:microsoft.com/office/officeart/2005/8/layout/cycle6"/>
    <dgm:cxn modelId="{A51BC947-C182-4B1D-B02A-E2BB11E4805B}" type="presParOf" srcId="{EEEE7CDB-A661-40B4-B96A-DE2D26A2BBAE}" destId="{FEB3B66A-649A-4B41-B44B-E18EBA547CD5}" srcOrd="6" destOrd="0" presId="urn:microsoft.com/office/officeart/2005/8/layout/cycle6"/>
    <dgm:cxn modelId="{796BC8D1-DC84-4F61-803E-0D61036E201A}" type="presParOf" srcId="{EEEE7CDB-A661-40B4-B96A-DE2D26A2BBAE}" destId="{EF617AE3-9CBC-4D5D-A131-9BD487910909}" srcOrd="7" destOrd="0" presId="urn:microsoft.com/office/officeart/2005/8/layout/cycle6"/>
    <dgm:cxn modelId="{A5050A91-A8B4-4352-A3FE-0194BC33760A}" type="presParOf" srcId="{EEEE7CDB-A661-40B4-B96A-DE2D26A2BBAE}" destId="{82343D30-C839-4A30-94E9-8D76C5BF6C06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8C576F-8B7B-4AB3-B1F9-C9E23314A337}" type="doc">
      <dgm:prSet loTypeId="urn:microsoft.com/office/officeart/2005/8/layout/vList2" loCatId="Inbox" qsTypeId="urn:microsoft.com/office/officeart/2005/8/quickstyle/simple4" qsCatId="simple" csTypeId="urn:microsoft.com/office/officeart/2005/8/colors/accent6_1" csCatId="accent6"/>
      <dgm:spPr/>
      <dgm:t>
        <a:bodyPr/>
        <a:lstStyle/>
        <a:p>
          <a:endParaRPr lang="en-US"/>
        </a:p>
      </dgm:t>
    </dgm:pt>
    <dgm:pt modelId="{10773DF8-E71A-43DB-A749-FDC86D520DB3}">
      <dgm:prSet/>
      <dgm:spPr/>
      <dgm:t>
        <a:bodyPr/>
        <a:lstStyle/>
        <a:p>
          <a:r>
            <a:rPr lang="en-US"/>
            <a:t>Data</a:t>
          </a:r>
        </a:p>
      </dgm:t>
    </dgm:pt>
    <dgm:pt modelId="{F80AB2EB-2FE7-4883-8A22-47A4E0CBD96D}" type="parTrans" cxnId="{24656D41-C9BD-4780-BCA2-E5E71DBC41A5}">
      <dgm:prSet/>
      <dgm:spPr/>
      <dgm:t>
        <a:bodyPr/>
        <a:lstStyle/>
        <a:p>
          <a:endParaRPr lang="en-US"/>
        </a:p>
      </dgm:t>
    </dgm:pt>
    <dgm:pt modelId="{B70DEE33-3781-444C-AE08-2B4AB92E3460}" type="sibTrans" cxnId="{24656D41-C9BD-4780-BCA2-E5E71DBC41A5}">
      <dgm:prSet/>
      <dgm:spPr/>
      <dgm:t>
        <a:bodyPr/>
        <a:lstStyle/>
        <a:p>
          <a:endParaRPr lang="en-US"/>
        </a:p>
      </dgm:t>
    </dgm:pt>
    <dgm:pt modelId="{F60E2987-A622-404B-B20E-86BB47CC0C1D}">
      <dgm:prSet/>
      <dgm:spPr/>
      <dgm:t>
        <a:bodyPr/>
        <a:lstStyle/>
        <a:p>
          <a:r>
            <a:rPr lang="en-US" dirty="0"/>
            <a:t>Intraday Patterns</a:t>
          </a:r>
        </a:p>
      </dgm:t>
    </dgm:pt>
    <dgm:pt modelId="{8DCFECF2-A1EF-4775-AA0F-726B01BFBE31}" type="parTrans" cxnId="{4AFFE704-9AB7-4685-B06D-7BD037AEC0B2}">
      <dgm:prSet/>
      <dgm:spPr/>
      <dgm:t>
        <a:bodyPr/>
        <a:lstStyle/>
        <a:p>
          <a:endParaRPr lang="en-US"/>
        </a:p>
      </dgm:t>
    </dgm:pt>
    <dgm:pt modelId="{5DE33C2F-443D-4574-B6BA-BA450257D2A4}" type="sibTrans" cxnId="{4AFFE704-9AB7-4685-B06D-7BD037AEC0B2}">
      <dgm:prSet/>
      <dgm:spPr/>
      <dgm:t>
        <a:bodyPr/>
        <a:lstStyle/>
        <a:p>
          <a:endParaRPr lang="en-US"/>
        </a:p>
      </dgm:t>
    </dgm:pt>
    <dgm:pt modelId="{6903B727-A0F6-4BB6-9B7A-938A11242BC6}" type="pres">
      <dgm:prSet presAssocID="{228C576F-8B7B-4AB3-B1F9-C9E23314A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2F4B799-C173-44E6-B7FB-A543EA8A5A14}" type="pres">
      <dgm:prSet presAssocID="{10773DF8-E71A-43DB-A749-FDC86D520DB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AB60ED-6986-4B75-8AE3-3E564A1012FB}" type="pres">
      <dgm:prSet presAssocID="{B70DEE33-3781-444C-AE08-2B4AB92E3460}" presName="spacer" presStyleCnt="0"/>
      <dgm:spPr/>
    </dgm:pt>
    <dgm:pt modelId="{FA446933-815B-4F87-AE07-31F47E7AA097}" type="pres">
      <dgm:prSet presAssocID="{F60E2987-A622-404B-B20E-86BB47CC0C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AFFE704-9AB7-4685-B06D-7BD037AEC0B2}" srcId="{228C576F-8B7B-4AB3-B1F9-C9E23314A337}" destId="{F60E2987-A622-404B-B20E-86BB47CC0C1D}" srcOrd="1" destOrd="0" parTransId="{8DCFECF2-A1EF-4775-AA0F-726B01BFBE31}" sibTransId="{5DE33C2F-443D-4574-B6BA-BA450257D2A4}"/>
    <dgm:cxn modelId="{FEC1A4A9-3B58-4B73-8F44-7F60B4F8FF13}" type="presOf" srcId="{F60E2987-A622-404B-B20E-86BB47CC0C1D}" destId="{FA446933-815B-4F87-AE07-31F47E7AA097}" srcOrd="0" destOrd="0" presId="urn:microsoft.com/office/officeart/2005/8/layout/vList2"/>
    <dgm:cxn modelId="{E394E8E7-7C81-418B-8F3E-E15CA1DBC472}" type="presOf" srcId="{10773DF8-E71A-43DB-A749-FDC86D520DB3}" destId="{E2F4B799-C173-44E6-B7FB-A543EA8A5A14}" srcOrd="0" destOrd="0" presId="urn:microsoft.com/office/officeart/2005/8/layout/vList2"/>
    <dgm:cxn modelId="{24656D41-C9BD-4780-BCA2-E5E71DBC41A5}" srcId="{228C576F-8B7B-4AB3-B1F9-C9E23314A337}" destId="{10773DF8-E71A-43DB-A749-FDC86D520DB3}" srcOrd="0" destOrd="0" parTransId="{F80AB2EB-2FE7-4883-8A22-47A4E0CBD96D}" sibTransId="{B70DEE33-3781-444C-AE08-2B4AB92E3460}"/>
    <dgm:cxn modelId="{3DBB74A4-BFEE-405C-AA6C-19A7BF079478}" type="presOf" srcId="{228C576F-8B7B-4AB3-B1F9-C9E23314A337}" destId="{6903B727-A0F6-4BB6-9B7A-938A11242BC6}" srcOrd="0" destOrd="0" presId="urn:microsoft.com/office/officeart/2005/8/layout/vList2"/>
    <dgm:cxn modelId="{D71D8CB1-6A21-4B2F-AABA-BD4906D13051}" type="presParOf" srcId="{6903B727-A0F6-4BB6-9B7A-938A11242BC6}" destId="{E2F4B799-C173-44E6-B7FB-A543EA8A5A14}" srcOrd="0" destOrd="0" presId="urn:microsoft.com/office/officeart/2005/8/layout/vList2"/>
    <dgm:cxn modelId="{DB20E28F-752F-4C17-ADA8-62D7767096B9}" type="presParOf" srcId="{6903B727-A0F6-4BB6-9B7A-938A11242BC6}" destId="{5CAB60ED-6986-4B75-8AE3-3E564A1012FB}" srcOrd="1" destOrd="0" presId="urn:microsoft.com/office/officeart/2005/8/layout/vList2"/>
    <dgm:cxn modelId="{AC95ED0F-070F-41DA-A19A-22D2253465A3}" type="presParOf" srcId="{6903B727-A0F6-4BB6-9B7A-938A11242BC6}" destId="{FA446933-815B-4F87-AE07-31F47E7AA09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C436F5-AE7C-432A-A390-825D2FF4520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898D74D-C08E-46B5-849E-9E9189C9F09E}">
      <dgm:prSet custT="1"/>
      <dgm:spPr/>
      <dgm:t>
        <a:bodyPr/>
        <a:lstStyle/>
        <a:p>
          <a:r>
            <a:rPr lang="en-US" sz="2400" dirty="0"/>
            <a:t>All quotes (limit and market orders) on the HUF/EUR interbank market</a:t>
          </a:r>
        </a:p>
      </dgm:t>
    </dgm:pt>
    <dgm:pt modelId="{B36BE99F-180F-4B58-92E3-B28EB04CB197}" type="parTrans" cxnId="{C94F5845-F92A-4740-9710-8DBA8259793C}">
      <dgm:prSet/>
      <dgm:spPr/>
      <dgm:t>
        <a:bodyPr/>
        <a:lstStyle/>
        <a:p>
          <a:endParaRPr lang="en-US" sz="1400"/>
        </a:p>
      </dgm:t>
    </dgm:pt>
    <dgm:pt modelId="{E23F5B08-B9A5-41B3-B77E-23D7EE7AC967}" type="sibTrans" cxnId="{C94F5845-F92A-4740-9710-8DBA8259793C}">
      <dgm:prSet/>
      <dgm:spPr/>
      <dgm:t>
        <a:bodyPr/>
        <a:lstStyle/>
        <a:p>
          <a:endParaRPr lang="en-US" sz="1400"/>
        </a:p>
      </dgm:t>
    </dgm:pt>
    <dgm:pt modelId="{A59C1DAE-808C-4E5C-A344-34A12CEEE2C2}">
      <dgm:prSet custT="1"/>
      <dgm:spPr/>
      <dgm:t>
        <a:bodyPr/>
        <a:lstStyle/>
        <a:p>
          <a:r>
            <a:rPr lang="en-US" sz="2400" dirty="0"/>
            <a:t>Complete tick-by-tick dataset for 2003 and 2004</a:t>
          </a:r>
        </a:p>
      </dgm:t>
    </dgm:pt>
    <dgm:pt modelId="{215644A8-DE8B-4570-8EEA-2B9E2FA1F54F}" type="parTrans" cxnId="{D780C3FF-6C8B-4B56-8CC8-1F58B715D400}">
      <dgm:prSet/>
      <dgm:spPr/>
      <dgm:t>
        <a:bodyPr/>
        <a:lstStyle/>
        <a:p>
          <a:endParaRPr lang="en-US" sz="1400"/>
        </a:p>
      </dgm:t>
    </dgm:pt>
    <dgm:pt modelId="{6FE8303D-FACD-4786-9675-6C029B01BE80}" type="sibTrans" cxnId="{D780C3FF-6C8B-4B56-8CC8-1F58B715D400}">
      <dgm:prSet/>
      <dgm:spPr/>
      <dgm:t>
        <a:bodyPr/>
        <a:lstStyle/>
        <a:p>
          <a:endParaRPr lang="en-US" sz="1400"/>
        </a:p>
      </dgm:t>
    </dgm:pt>
    <dgm:pt modelId="{61C1FEEA-AFC8-4363-8EC2-37956A1FE731}">
      <dgm:prSet custT="1"/>
      <dgm:spPr/>
      <dgm:t>
        <a:bodyPr/>
        <a:lstStyle/>
        <a:p>
          <a:r>
            <a:rPr lang="en-US" sz="2400"/>
            <a:t>Platform used: Reuters D3000 broking system</a:t>
          </a:r>
        </a:p>
      </dgm:t>
    </dgm:pt>
    <dgm:pt modelId="{84367469-38E6-4A29-8A80-F1A07B5E19C1}" type="parTrans" cxnId="{E132AF80-36AD-492D-B436-43552CE4D3A0}">
      <dgm:prSet/>
      <dgm:spPr/>
      <dgm:t>
        <a:bodyPr/>
        <a:lstStyle/>
        <a:p>
          <a:endParaRPr lang="en-US" sz="1400"/>
        </a:p>
      </dgm:t>
    </dgm:pt>
    <dgm:pt modelId="{02275B47-D6E6-4EA7-8CFF-3FCA759B62F4}" type="sibTrans" cxnId="{E132AF80-36AD-492D-B436-43552CE4D3A0}">
      <dgm:prSet/>
      <dgm:spPr/>
      <dgm:t>
        <a:bodyPr/>
        <a:lstStyle/>
        <a:p>
          <a:endParaRPr lang="en-US" sz="1400"/>
        </a:p>
      </dgm:t>
    </dgm:pt>
    <dgm:pt modelId="{55086A74-C152-459A-A7AB-F042F9A4CC23}">
      <dgm:prSet custT="1"/>
      <dgm:spPr/>
      <dgm:t>
        <a:bodyPr/>
        <a:lstStyle/>
        <a:p>
          <a:r>
            <a:rPr lang="en-US" sz="2000"/>
            <a:t>Only service for this currency pair during the timeframe – </a:t>
          </a:r>
          <a:r>
            <a:rPr lang="en-US" sz="2000" u="sng"/>
            <a:t>captures all electronic trading</a:t>
          </a:r>
          <a:endParaRPr lang="en-US" sz="2000"/>
        </a:p>
      </dgm:t>
    </dgm:pt>
    <dgm:pt modelId="{A5729A4D-6900-4257-86DA-171CBF3E1DD4}" type="parTrans" cxnId="{9B2F56AD-D8CB-4FCA-AB19-78A2FD4A1072}">
      <dgm:prSet/>
      <dgm:spPr/>
      <dgm:t>
        <a:bodyPr/>
        <a:lstStyle/>
        <a:p>
          <a:endParaRPr lang="en-US" sz="1400"/>
        </a:p>
      </dgm:t>
    </dgm:pt>
    <dgm:pt modelId="{29874218-3604-4829-89AB-00BAD36AE498}" type="sibTrans" cxnId="{9B2F56AD-D8CB-4FCA-AB19-78A2FD4A1072}">
      <dgm:prSet/>
      <dgm:spPr/>
      <dgm:t>
        <a:bodyPr/>
        <a:lstStyle/>
        <a:p>
          <a:endParaRPr lang="en-US" sz="1400"/>
        </a:p>
      </dgm:t>
    </dgm:pt>
    <dgm:pt modelId="{3A854D99-6C9F-4DD5-8AF9-1D6FE1BB6F39}" type="pres">
      <dgm:prSet presAssocID="{E4C436F5-AE7C-432A-A390-825D2FF45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E3DD0C8-C38B-4869-8742-CEB2633FD0DF}" type="pres">
      <dgm:prSet presAssocID="{5898D74D-C08E-46B5-849E-9E9189C9F0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029F9F-D27A-40EF-8BEB-DC501C14B605}" type="pres">
      <dgm:prSet presAssocID="{E23F5B08-B9A5-41B3-B77E-23D7EE7AC967}" presName="spacer" presStyleCnt="0"/>
      <dgm:spPr/>
    </dgm:pt>
    <dgm:pt modelId="{413C406A-FD9F-4AE0-AA69-45C728850321}" type="pres">
      <dgm:prSet presAssocID="{A59C1DAE-808C-4E5C-A344-34A12CEEE2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599CB90-085C-46C4-9047-15B92F731C5C}" type="pres">
      <dgm:prSet presAssocID="{6FE8303D-FACD-4786-9675-6C029B01BE80}" presName="spacer" presStyleCnt="0"/>
      <dgm:spPr/>
    </dgm:pt>
    <dgm:pt modelId="{22B35CA5-AC94-4E5B-845F-5CFAEA0ADA52}" type="pres">
      <dgm:prSet presAssocID="{61C1FEEA-AFC8-4363-8EC2-37956A1FE7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C3C3462-591A-469D-8796-CD9EBFF8FA95}" type="pres">
      <dgm:prSet presAssocID="{61C1FEEA-AFC8-4363-8EC2-37956A1FE73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8F8493F-05BB-4F18-A6AD-E227339D3981}" type="presOf" srcId="{61C1FEEA-AFC8-4363-8EC2-37956A1FE731}" destId="{22B35CA5-AC94-4E5B-845F-5CFAEA0ADA52}" srcOrd="0" destOrd="0" presId="urn:microsoft.com/office/officeart/2005/8/layout/vList2"/>
    <dgm:cxn modelId="{39ED833E-6B00-4971-879B-71A1862474AF}" type="presOf" srcId="{5898D74D-C08E-46B5-849E-9E9189C9F09E}" destId="{2E3DD0C8-C38B-4869-8742-CEB2633FD0DF}" srcOrd="0" destOrd="0" presId="urn:microsoft.com/office/officeart/2005/8/layout/vList2"/>
    <dgm:cxn modelId="{E132AF80-36AD-492D-B436-43552CE4D3A0}" srcId="{E4C436F5-AE7C-432A-A390-825D2FF45204}" destId="{61C1FEEA-AFC8-4363-8EC2-37956A1FE731}" srcOrd="2" destOrd="0" parTransId="{84367469-38E6-4A29-8A80-F1A07B5E19C1}" sibTransId="{02275B47-D6E6-4EA7-8CFF-3FCA759B62F4}"/>
    <dgm:cxn modelId="{9B2F56AD-D8CB-4FCA-AB19-78A2FD4A1072}" srcId="{61C1FEEA-AFC8-4363-8EC2-37956A1FE731}" destId="{55086A74-C152-459A-A7AB-F042F9A4CC23}" srcOrd="0" destOrd="0" parTransId="{A5729A4D-6900-4257-86DA-171CBF3E1DD4}" sibTransId="{29874218-3604-4829-89AB-00BAD36AE498}"/>
    <dgm:cxn modelId="{BD71DD57-2319-4151-BBEC-BFF4E0479B92}" type="presOf" srcId="{55086A74-C152-459A-A7AB-F042F9A4CC23}" destId="{5C3C3462-591A-469D-8796-CD9EBFF8FA95}" srcOrd="0" destOrd="0" presId="urn:microsoft.com/office/officeart/2005/8/layout/vList2"/>
    <dgm:cxn modelId="{F4B1E2C4-A5C8-4735-8ED9-AA61FD90ABCD}" type="presOf" srcId="{A59C1DAE-808C-4E5C-A344-34A12CEEE2C2}" destId="{413C406A-FD9F-4AE0-AA69-45C728850321}" srcOrd="0" destOrd="0" presId="urn:microsoft.com/office/officeart/2005/8/layout/vList2"/>
    <dgm:cxn modelId="{D780C3FF-6C8B-4B56-8CC8-1F58B715D400}" srcId="{E4C436F5-AE7C-432A-A390-825D2FF45204}" destId="{A59C1DAE-808C-4E5C-A344-34A12CEEE2C2}" srcOrd="1" destOrd="0" parTransId="{215644A8-DE8B-4570-8EEA-2B9E2FA1F54F}" sibTransId="{6FE8303D-FACD-4786-9675-6C029B01BE80}"/>
    <dgm:cxn modelId="{BAF68F98-FB8B-49A3-97DE-C3903936FB72}" type="presOf" srcId="{E4C436F5-AE7C-432A-A390-825D2FF45204}" destId="{3A854D99-6C9F-4DD5-8AF9-1D6FE1BB6F39}" srcOrd="0" destOrd="0" presId="urn:microsoft.com/office/officeart/2005/8/layout/vList2"/>
    <dgm:cxn modelId="{C94F5845-F92A-4740-9710-8DBA8259793C}" srcId="{E4C436F5-AE7C-432A-A390-825D2FF45204}" destId="{5898D74D-C08E-46B5-849E-9E9189C9F09E}" srcOrd="0" destOrd="0" parTransId="{B36BE99F-180F-4B58-92E3-B28EB04CB197}" sibTransId="{E23F5B08-B9A5-41B3-B77E-23D7EE7AC967}"/>
    <dgm:cxn modelId="{6479623C-2AB9-401A-92EF-F23ABA5EAEE6}" type="presParOf" srcId="{3A854D99-6C9F-4DD5-8AF9-1D6FE1BB6F39}" destId="{2E3DD0C8-C38B-4869-8742-CEB2633FD0DF}" srcOrd="0" destOrd="0" presId="urn:microsoft.com/office/officeart/2005/8/layout/vList2"/>
    <dgm:cxn modelId="{21F09E96-8E4C-4967-A3D7-E66F589C9E18}" type="presParOf" srcId="{3A854D99-6C9F-4DD5-8AF9-1D6FE1BB6F39}" destId="{B2029F9F-D27A-40EF-8BEB-DC501C14B605}" srcOrd="1" destOrd="0" presId="urn:microsoft.com/office/officeart/2005/8/layout/vList2"/>
    <dgm:cxn modelId="{C6DCCDBA-418C-4BF8-B944-9173BB6ABC5D}" type="presParOf" srcId="{3A854D99-6C9F-4DD5-8AF9-1D6FE1BB6F39}" destId="{413C406A-FD9F-4AE0-AA69-45C728850321}" srcOrd="2" destOrd="0" presId="urn:microsoft.com/office/officeart/2005/8/layout/vList2"/>
    <dgm:cxn modelId="{EC1B934A-5E9B-4664-82E5-673AABE47DCE}" type="presParOf" srcId="{3A854D99-6C9F-4DD5-8AF9-1D6FE1BB6F39}" destId="{6599CB90-085C-46C4-9047-15B92F731C5C}" srcOrd="3" destOrd="0" presId="urn:microsoft.com/office/officeart/2005/8/layout/vList2"/>
    <dgm:cxn modelId="{531BDBD9-A00A-418D-B587-177BD660771E}" type="presParOf" srcId="{3A854D99-6C9F-4DD5-8AF9-1D6FE1BB6F39}" destId="{22B35CA5-AC94-4E5B-845F-5CFAEA0ADA52}" srcOrd="4" destOrd="0" presId="urn:microsoft.com/office/officeart/2005/8/layout/vList2"/>
    <dgm:cxn modelId="{57F5B0EE-A105-4E84-9006-2B08A1D41B76}" type="presParOf" srcId="{3A854D99-6C9F-4DD5-8AF9-1D6FE1BB6F39}" destId="{5C3C3462-591A-469D-8796-CD9EBFF8FA9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8C576F-8B7B-4AB3-B1F9-C9E23314A337}" type="doc">
      <dgm:prSet loTypeId="urn:microsoft.com/office/officeart/2008/layout/LinedList" loCatId="Inbox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773DF8-E71A-43DB-A749-FDC86D520DB3}">
      <dgm:prSet/>
      <dgm:spPr/>
      <dgm:t>
        <a:bodyPr/>
        <a:lstStyle/>
        <a:p>
          <a:r>
            <a:rPr lang="en-US" dirty="0"/>
            <a:t>Bivariate Correlations</a:t>
          </a:r>
        </a:p>
      </dgm:t>
    </dgm:pt>
    <dgm:pt modelId="{F80AB2EB-2FE7-4883-8A22-47A4E0CBD96D}" type="parTrans" cxnId="{24656D41-C9BD-4780-BCA2-E5E71DBC41A5}">
      <dgm:prSet/>
      <dgm:spPr/>
      <dgm:t>
        <a:bodyPr/>
        <a:lstStyle/>
        <a:p>
          <a:endParaRPr lang="en-US"/>
        </a:p>
      </dgm:t>
    </dgm:pt>
    <dgm:pt modelId="{B70DEE33-3781-444C-AE08-2B4AB92E3460}" type="sibTrans" cxnId="{24656D41-C9BD-4780-BCA2-E5E71DBC41A5}">
      <dgm:prSet/>
      <dgm:spPr/>
      <dgm:t>
        <a:bodyPr/>
        <a:lstStyle/>
        <a:p>
          <a:endParaRPr lang="en-US"/>
        </a:p>
      </dgm:t>
    </dgm:pt>
    <dgm:pt modelId="{D449C88D-4FFE-4103-BF96-6A83F26DF4A0}">
      <dgm:prSet/>
      <dgm:spPr/>
      <dgm:t>
        <a:bodyPr/>
        <a:lstStyle/>
        <a:p>
          <a:r>
            <a:rPr lang="en-US" dirty="0"/>
            <a:t>Decomposition Results</a:t>
          </a:r>
        </a:p>
      </dgm:t>
    </dgm:pt>
    <dgm:pt modelId="{13DA4CCC-23F3-4BAF-8C76-0FCF9F38B9DB}" type="parTrans" cxnId="{3E9309AE-7935-461E-BD5D-A2CFD3E564F3}">
      <dgm:prSet/>
      <dgm:spPr/>
      <dgm:t>
        <a:bodyPr/>
        <a:lstStyle/>
        <a:p>
          <a:endParaRPr lang="en-US"/>
        </a:p>
      </dgm:t>
    </dgm:pt>
    <dgm:pt modelId="{35AF157D-E1A2-43D8-8652-BA8BD7E81EAE}" type="sibTrans" cxnId="{3E9309AE-7935-461E-BD5D-A2CFD3E564F3}">
      <dgm:prSet/>
      <dgm:spPr/>
      <dgm:t>
        <a:bodyPr/>
        <a:lstStyle/>
        <a:p>
          <a:endParaRPr lang="en-US"/>
        </a:p>
      </dgm:t>
    </dgm:pt>
    <dgm:pt modelId="{F60E2987-A622-404B-B20E-86BB47CC0C1D}">
      <dgm:prSet/>
      <dgm:spPr/>
      <dgm:t>
        <a:bodyPr/>
        <a:lstStyle/>
        <a:p>
          <a:r>
            <a:rPr lang="en-US" dirty="0"/>
            <a:t>Estimate for the number of Liquidity Providers</a:t>
          </a:r>
        </a:p>
      </dgm:t>
    </dgm:pt>
    <dgm:pt modelId="{8DCFECF2-A1EF-4775-AA0F-726B01BFBE31}" type="parTrans" cxnId="{4AFFE704-9AB7-4685-B06D-7BD037AEC0B2}">
      <dgm:prSet/>
      <dgm:spPr/>
      <dgm:t>
        <a:bodyPr/>
        <a:lstStyle/>
        <a:p>
          <a:endParaRPr lang="en-US"/>
        </a:p>
      </dgm:t>
    </dgm:pt>
    <dgm:pt modelId="{5DE33C2F-443D-4574-B6BA-BA450257D2A4}" type="sibTrans" cxnId="{4AFFE704-9AB7-4685-B06D-7BD037AEC0B2}">
      <dgm:prSet/>
      <dgm:spPr/>
      <dgm:t>
        <a:bodyPr/>
        <a:lstStyle/>
        <a:p>
          <a:endParaRPr lang="en-US"/>
        </a:p>
      </dgm:t>
    </dgm:pt>
    <dgm:pt modelId="{CDF0C9F2-31D3-45CB-850F-B3869E05E5A7}" type="pres">
      <dgm:prSet presAssocID="{228C576F-8B7B-4AB3-B1F9-C9E23314A3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3AA133F4-13CF-4D5F-8F55-FED93E283CC3}" type="pres">
      <dgm:prSet presAssocID="{10773DF8-E71A-43DB-A749-FDC86D520DB3}" presName="thickLine" presStyleLbl="alignNode1" presStyleIdx="0" presStyleCnt="3"/>
      <dgm:spPr/>
    </dgm:pt>
    <dgm:pt modelId="{16C1B465-2A75-4404-9CC1-0F50394A2158}" type="pres">
      <dgm:prSet presAssocID="{10773DF8-E71A-43DB-A749-FDC86D520DB3}" presName="horz1" presStyleCnt="0"/>
      <dgm:spPr/>
    </dgm:pt>
    <dgm:pt modelId="{72887A37-A672-47F1-9DD0-B3FD08EC52A5}" type="pres">
      <dgm:prSet presAssocID="{10773DF8-E71A-43DB-A749-FDC86D520DB3}" presName="tx1" presStyleLbl="revTx" presStyleIdx="0" presStyleCnt="3"/>
      <dgm:spPr/>
      <dgm:t>
        <a:bodyPr/>
        <a:lstStyle/>
        <a:p>
          <a:endParaRPr lang="pt-PT"/>
        </a:p>
      </dgm:t>
    </dgm:pt>
    <dgm:pt modelId="{F14366FE-55C1-4B30-9582-F93C6A01B35C}" type="pres">
      <dgm:prSet presAssocID="{10773DF8-E71A-43DB-A749-FDC86D520DB3}" presName="vert1" presStyleCnt="0"/>
      <dgm:spPr/>
    </dgm:pt>
    <dgm:pt modelId="{43FB5291-6301-457D-8F2A-4A0D3FD03670}" type="pres">
      <dgm:prSet presAssocID="{D449C88D-4FFE-4103-BF96-6A83F26DF4A0}" presName="thickLine" presStyleLbl="alignNode1" presStyleIdx="1" presStyleCnt="3"/>
      <dgm:spPr/>
    </dgm:pt>
    <dgm:pt modelId="{EAB9CE55-0C73-4EF0-A22F-170950B69D5C}" type="pres">
      <dgm:prSet presAssocID="{D449C88D-4FFE-4103-BF96-6A83F26DF4A0}" presName="horz1" presStyleCnt="0"/>
      <dgm:spPr/>
    </dgm:pt>
    <dgm:pt modelId="{704DFFC9-45EF-4B29-A786-CDF653F1311E}" type="pres">
      <dgm:prSet presAssocID="{D449C88D-4FFE-4103-BF96-6A83F26DF4A0}" presName="tx1" presStyleLbl="revTx" presStyleIdx="1" presStyleCnt="3"/>
      <dgm:spPr/>
      <dgm:t>
        <a:bodyPr/>
        <a:lstStyle/>
        <a:p>
          <a:endParaRPr lang="pt-PT"/>
        </a:p>
      </dgm:t>
    </dgm:pt>
    <dgm:pt modelId="{40D300BF-55BD-4C56-BEBF-116946383B6A}" type="pres">
      <dgm:prSet presAssocID="{D449C88D-4FFE-4103-BF96-6A83F26DF4A0}" presName="vert1" presStyleCnt="0"/>
      <dgm:spPr/>
    </dgm:pt>
    <dgm:pt modelId="{3C662588-8D5B-4925-8AC9-77254398CDFA}" type="pres">
      <dgm:prSet presAssocID="{F60E2987-A622-404B-B20E-86BB47CC0C1D}" presName="thickLine" presStyleLbl="alignNode1" presStyleIdx="2" presStyleCnt="3"/>
      <dgm:spPr/>
    </dgm:pt>
    <dgm:pt modelId="{7D8B71F5-EC7E-4C1E-B366-C5E4D266F865}" type="pres">
      <dgm:prSet presAssocID="{F60E2987-A622-404B-B20E-86BB47CC0C1D}" presName="horz1" presStyleCnt="0"/>
      <dgm:spPr/>
    </dgm:pt>
    <dgm:pt modelId="{61FB394C-6F80-4CC0-906E-87411396FFD9}" type="pres">
      <dgm:prSet presAssocID="{F60E2987-A622-404B-B20E-86BB47CC0C1D}" presName="tx1" presStyleLbl="revTx" presStyleIdx="2" presStyleCnt="3"/>
      <dgm:spPr/>
      <dgm:t>
        <a:bodyPr/>
        <a:lstStyle/>
        <a:p>
          <a:endParaRPr lang="pt-PT"/>
        </a:p>
      </dgm:t>
    </dgm:pt>
    <dgm:pt modelId="{7D69AD13-CEC9-405F-8DAF-6B9ADEB82778}" type="pres">
      <dgm:prSet presAssocID="{F60E2987-A622-404B-B20E-86BB47CC0C1D}" presName="vert1" presStyleCnt="0"/>
      <dgm:spPr/>
    </dgm:pt>
  </dgm:ptLst>
  <dgm:cxnLst>
    <dgm:cxn modelId="{4AFFE704-9AB7-4685-B06D-7BD037AEC0B2}" srcId="{228C576F-8B7B-4AB3-B1F9-C9E23314A337}" destId="{F60E2987-A622-404B-B20E-86BB47CC0C1D}" srcOrd="2" destOrd="0" parTransId="{8DCFECF2-A1EF-4775-AA0F-726B01BFBE31}" sibTransId="{5DE33C2F-443D-4574-B6BA-BA450257D2A4}"/>
    <dgm:cxn modelId="{24656D41-C9BD-4780-BCA2-E5E71DBC41A5}" srcId="{228C576F-8B7B-4AB3-B1F9-C9E23314A337}" destId="{10773DF8-E71A-43DB-A749-FDC86D520DB3}" srcOrd="0" destOrd="0" parTransId="{F80AB2EB-2FE7-4883-8A22-47A4E0CBD96D}" sibTransId="{B70DEE33-3781-444C-AE08-2B4AB92E3460}"/>
    <dgm:cxn modelId="{68DF711A-B2BD-4A3C-B550-EE195E0CF0CA}" type="presOf" srcId="{10773DF8-E71A-43DB-A749-FDC86D520DB3}" destId="{72887A37-A672-47F1-9DD0-B3FD08EC52A5}" srcOrd="0" destOrd="0" presId="urn:microsoft.com/office/officeart/2008/layout/LinedList"/>
    <dgm:cxn modelId="{F6641941-C788-4690-9D12-4E0ABB3219C0}" type="presOf" srcId="{228C576F-8B7B-4AB3-B1F9-C9E23314A337}" destId="{CDF0C9F2-31D3-45CB-850F-B3869E05E5A7}" srcOrd="0" destOrd="0" presId="urn:microsoft.com/office/officeart/2008/layout/LinedList"/>
    <dgm:cxn modelId="{A86B67D8-E2BD-4724-A121-BA08CA2192B2}" type="presOf" srcId="{F60E2987-A622-404B-B20E-86BB47CC0C1D}" destId="{61FB394C-6F80-4CC0-906E-87411396FFD9}" srcOrd="0" destOrd="0" presId="urn:microsoft.com/office/officeart/2008/layout/LinedList"/>
    <dgm:cxn modelId="{3E9309AE-7935-461E-BD5D-A2CFD3E564F3}" srcId="{228C576F-8B7B-4AB3-B1F9-C9E23314A337}" destId="{D449C88D-4FFE-4103-BF96-6A83F26DF4A0}" srcOrd="1" destOrd="0" parTransId="{13DA4CCC-23F3-4BAF-8C76-0FCF9F38B9DB}" sibTransId="{35AF157D-E1A2-43D8-8652-BA8BD7E81EAE}"/>
    <dgm:cxn modelId="{E81F1DD1-0B07-4583-8CCB-12AA06A5008D}" type="presOf" srcId="{D449C88D-4FFE-4103-BF96-6A83F26DF4A0}" destId="{704DFFC9-45EF-4B29-A786-CDF653F1311E}" srcOrd="0" destOrd="0" presId="urn:microsoft.com/office/officeart/2008/layout/LinedList"/>
    <dgm:cxn modelId="{E24A8A59-36E3-4BEB-9DE8-5FF18F75A90F}" type="presParOf" srcId="{CDF0C9F2-31D3-45CB-850F-B3869E05E5A7}" destId="{3AA133F4-13CF-4D5F-8F55-FED93E283CC3}" srcOrd="0" destOrd="0" presId="urn:microsoft.com/office/officeart/2008/layout/LinedList"/>
    <dgm:cxn modelId="{99177762-24C4-46EF-8B86-BB8426906580}" type="presParOf" srcId="{CDF0C9F2-31D3-45CB-850F-B3869E05E5A7}" destId="{16C1B465-2A75-4404-9CC1-0F50394A2158}" srcOrd="1" destOrd="0" presId="urn:microsoft.com/office/officeart/2008/layout/LinedList"/>
    <dgm:cxn modelId="{C85BA9BB-2E9F-43E3-A962-9455587C3F6A}" type="presParOf" srcId="{16C1B465-2A75-4404-9CC1-0F50394A2158}" destId="{72887A37-A672-47F1-9DD0-B3FD08EC52A5}" srcOrd="0" destOrd="0" presId="urn:microsoft.com/office/officeart/2008/layout/LinedList"/>
    <dgm:cxn modelId="{2232CFD8-3352-49E6-9534-1AF0348EC345}" type="presParOf" srcId="{16C1B465-2A75-4404-9CC1-0F50394A2158}" destId="{F14366FE-55C1-4B30-9582-F93C6A01B35C}" srcOrd="1" destOrd="0" presId="urn:microsoft.com/office/officeart/2008/layout/LinedList"/>
    <dgm:cxn modelId="{673E6213-A124-4D2E-8974-8663BE662949}" type="presParOf" srcId="{CDF0C9F2-31D3-45CB-850F-B3869E05E5A7}" destId="{43FB5291-6301-457D-8F2A-4A0D3FD03670}" srcOrd="2" destOrd="0" presId="urn:microsoft.com/office/officeart/2008/layout/LinedList"/>
    <dgm:cxn modelId="{2BBE9C6A-BD80-4E4E-B9AE-581BD26B702C}" type="presParOf" srcId="{CDF0C9F2-31D3-45CB-850F-B3869E05E5A7}" destId="{EAB9CE55-0C73-4EF0-A22F-170950B69D5C}" srcOrd="3" destOrd="0" presId="urn:microsoft.com/office/officeart/2008/layout/LinedList"/>
    <dgm:cxn modelId="{AB8A7CCE-89F5-45B1-8F66-1EB9FFD0A067}" type="presParOf" srcId="{EAB9CE55-0C73-4EF0-A22F-170950B69D5C}" destId="{704DFFC9-45EF-4B29-A786-CDF653F1311E}" srcOrd="0" destOrd="0" presId="urn:microsoft.com/office/officeart/2008/layout/LinedList"/>
    <dgm:cxn modelId="{C4EEA0F0-5EBF-4539-8800-071C5CED0209}" type="presParOf" srcId="{EAB9CE55-0C73-4EF0-A22F-170950B69D5C}" destId="{40D300BF-55BD-4C56-BEBF-116946383B6A}" srcOrd="1" destOrd="0" presId="urn:microsoft.com/office/officeart/2008/layout/LinedList"/>
    <dgm:cxn modelId="{1574281E-DCA6-42A3-B136-078369478763}" type="presParOf" srcId="{CDF0C9F2-31D3-45CB-850F-B3869E05E5A7}" destId="{3C662588-8D5B-4925-8AC9-77254398CDFA}" srcOrd="4" destOrd="0" presId="urn:microsoft.com/office/officeart/2008/layout/LinedList"/>
    <dgm:cxn modelId="{DC05B825-EFD7-41CE-A145-5C08DBF9651A}" type="presParOf" srcId="{CDF0C9F2-31D3-45CB-850F-B3869E05E5A7}" destId="{7D8B71F5-EC7E-4C1E-B366-C5E4D266F865}" srcOrd="5" destOrd="0" presId="urn:microsoft.com/office/officeart/2008/layout/LinedList"/>
    <dgm:cxn modelId="{F6B5E94B-7111-4DBF-A278-5E73B3E859FF}" type="presParOf" srcId="{7D8B71F5-EC7E-4C1E-B366-C5E4D266F865}" destId="{61FB394C-6F80-4CC0-906E-87411396FFD9}" srcOrd="0" destOrd="0" presId="urn:microsoft.com/office/officeart/2008/layout/LinedList"/>
    <dgm:cxn modelId="{4545E60E-FCD9-46D1-BC5A-4E1A3BF483BF}" type="presParOf" srcId="{7D8B71F5-EC7E-4C1E-B366-C5E4D266F865}" destId="{7D69AD13-CEC9-405F-8DAF-6B9ADEB827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663442-D345-4894-8BB7-3A50B43CDE00}" type="doc">
      <dgm:prSet loTypeId="urn:microsoft.com/office/officeart/2016/7/layout/BasicProcessNew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B3769D2-A77C-4B7D-8337-5F2A30AF0638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Varies during the sample period</a:t>
          </a:r>
        </a:p>
      </dgm:t>
    </dgm:pt>
    <dgm:pt modelId="{84AAA60C-C95D-4F56-B7DD-1E38B5F316BB}" type="parTrans" cxnId="{5C193340-8912-46E7-ABB2-39269FDC42F9}">
      <dgm:prSet/>
      <dgm:spPr/>
      <dgm:t>
        <a:bodyPr/>
        <a:lstStyle/>
        <a:p>
          <a:endParaRPr lang="en-US"/>
        </a:p>
      </dgm:t>
    </dgm:pt>
    <dgm:pt modelId="{006E0E20-615E-4ACE-87E1-A737724FED1A}" type="sibTrans" cxnId="{5C193340-8912-46E7-ABB2-39269FDC42F9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D609DD8-9B9B-4F7A-9C6F-7D17EC086198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Higher before the speculative attack </a:t>
          </a:r>
        </a:p>
      </dgm:t>
    </dgm:pt>
    <dgm:pt modelId="{46CA07AD-B480-4F2F-A1D8-12C77AF4FC7E}" type="parTrans" cxnId="{B89A08DB-EF70-405B-8000-DFD08A25B132}">
      <dgm:prSet/>
      <dgm:spPr/>
      <dgm:t>
        <a:bodyPr/>
        <a:lstStyle/>
        <a:p>
          <a:endParaRPr lang="en-US"/>
        </a:p>
      </dgm:t>
    </dgm:pt>
    <dgm:pt modelId="{A7EA2EF0-ACC5-443D-898D-A67BF65482CD}" type="sibTrans" cxnId="{B89A08DB-EF70-405B-8000-DFD08A25B132}">
      <dgm:prSet/>
      <dgm:spPr/>
      <dgm:t>
        <a:bodyPr/>
        <a:lstStyle/>
        <a:p>
          <a:endParaRPr lang="en-US"/>
        </a:p>
      </dgm:t>
    </dgm:pt>
    <dgm:pt modelId="{6A7C72B0-7143-4D93-8612-23F003F0016C}" type="pres">
      <dgm:prSet presAssocID="{BC663442-D345-4894-8BB7-3A50B43CDE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F4C56F0-4FA6-4525-B3C8-D5DCC804D318}" type="pres">
      <dgm:prSet presAssocID="{3B3769D2-A77C-4B7D-8337-5F2A30AF06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2CA7591-AD3B-4ECA-8720-D7901E85EDC5}" type="pres">
      <dgm:prSet presAssocID="{006E0E20-615E-4ACE-87E1-A737724FED1A}" presName="sibTransSpacerBeforeConnector" presStyleCnt="0"/>
      <dgm:spPr/>
    </dgm:pt>
    <dgm:pt modelId="{F7C89DE9-277C-4F10-BFB1-8D11C83FD894}" type="pres">
      <dgm:prSet presAssocID="{006E0E20-615E-4ACE-87E1-A737724FED1A}" presName="sibTrans" presStyleLbl="node1" presStyleIdx="1" presStyleCnt="3"/>
      <dgm:spPr/>
      <dgm:t>
        <a:bodyPr/>
        <a:lstStyle/>
        <a:p>
          <a:endParaRPr lang="pt-PT"/>
        </a:p>
      </dgm:t>
    </dgm:pt>
    <dgm:pt modelId="{912D0DDE-159A-4B16-90B6-B2E8FABD0ED4}" type="pres">
      <dgm:prSet presAssocID="{006E0E20-615E-4ACE-87E1-A737724FED1A}" presName="sibTransSpacerAfterConnector" presStyleCnt="0"/>
      <dgm:spPr/>
    </dgm:pt>
    <dgm:pt modelId="{20EDF68D-3D6E-445F-A51A-C3327F0FDE35}" type="pres">
      <dgm:prSet presAssocID="{DD609DD8-9B9B-4F7A-9C6F-7D17EC08619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C193340-8912-46E7-ABB2-39269FDC42F9}" srcId="{BC663442-D345-4894-8BB7-3A50B43CDE00}" destId="{3B3769D2-A77C-4B7D-8337-5F2A30AF0638}" srcOrd="0" destOrd="0" parTransId="{84AAA60C-C95D-4F56-B7DD-1E38B5F316BB}" sibTransId="{006E0E20-615E-4ACE-87E1-A737724FED1A}"/>
    <dgm:cxn modelId="{0B2597CA-F59D-46A2-B733-BA898910C70F}" type="presOf" srcId="{3B3769D2-A77C-4B7D-8337-5F2A30AF0638}" destId="{FF4C56F0-4FA6-4525-B3C8-D5DCC804D318}" srcOrd="0" destOrd="0" presId="urn:microsoft.com/office/officeart/2016/7/layout/BasicProcessNew"/>
    <dgm:cxn modelId="{8FAE238E-F637-4E89-BB48-2ABEAC9B742B}" type="presOf" srcId="{DD609DD8-9B9B-4F7A-9C6F-7D17EC086198}" destId="{20EDF68D-3D6E-445F-A51A-C3327F0FDE35}" srcOrd="0" destOrd="0" presId="urn:microsoft.com/office/officeart/2016/7/layout/BasicProcessNew"/>
    <dgm:cxn modelId="{60AC5FBA-0426-495F-9A3B-3E25EE4C33D6}" type="presOf" srcId="{006E0E20-615E-4ACE-87E1-A737724FED1A}" destId="{F7C89DE9-277C-4F10-BFB1-8D11C83FD894}" srcOrd="0" destOrd="0" presId="urn:microsoft.com/office/officeart/2016/7/layout/BasicProcessNew"/>
    <dgm:cxn modelId="{326CF7BF-C267-40A8-B1FD-21E3AA338185}" type="presOf" srcId="{BC663442-D345-4894-8BB7-3A50B43CDE00}" destId="{6A7C72B0-7143-4D93-8612-23F003F0016C}" srcOrd="0" destOrd="0" presId="urn:microsoft.com/office/officeart/2016/7/layout/BasicProcessNew"/>
    <dgm:cxn modelId="{B89A08DB-EF70-405B-8000-DFD08A25B132}" srcId="{BC663442-D345-4894-8BB7-3A50B43CDE00}" destId="{DD609DD8-9B9B-4F7A-9C6F-7D17EC086198}" srcOrd="1" destOrd="0" parTransId="{46CA07AD-B480-4F2F-A1D8-12C77AF4FC7E}" sibTransId="{A7EA2EF0-ACC5-443D-898D-A67BF65482CD}"/>
    <dgm:cxn modelId="{25049A21-C69D-4513-917D-357DDE7226E9}" type="presParOf" srcId="{6A7C72B0-7143-4D93-8612-23F003F0016C}" destId="{FF4C56F0-4FA6-4525-B3C8-D5DCC804D318}" srcOrd="0" destOrd="0" presId="urn:microsoft.com/office/officeart/2016/7/layout/BasicProcessNew"/>
    <dgm:cxn modelId="{7DA70414-B06E-40E3-BF97-4B672AB9D1CC}" type="presParOf" srcId="{6A7C72B0-7143-4D93-8612-23F003F0016C}" destId="{A2CA7591-AD3B-4ECA-8720-D7901E85EDC5}" srcOrd="1" destOrd="0" presId="urn:microsoft.com/office/officeart/2016/7/layout/BasicProcessNew"/>
    <dgm:cxn modelId="{B66D5F60-72D1-4E59-9B3C-D0149EA5AA28}" type="presParOf" srcId="{6A7C72B0-7143-4D93-8612-23F003F0016C}" destId="{F7C89DE9-277C-4F10-BFB1-8D11C83FD894}" srcOrd="2" destOrd="0" presId="urn:microsoft.com/office/officeart/2016/7/layout/BasicProcessNew"/>
    <dgm:cxn modelId="{6FDE8246-D2E3-476E-8276-FA56738C5233}" type="presParOf" srcId="{6A7C72B0-7143-4D93-8612-23F003F0016C}" destId="{912D0DDE-159A-4B16-90B6-B2E8FABD0ED4}" srcOrd="3" destOrd="0" presId="urn:microsoft.com/office/officeart/2016/7/layout/BasicProcessNew"/>
    <dgm:cxn modelId="{AAF85630-D975-459E-B0D9-06A243178827}" type="presParOf" srcId="{6A7C72B0-7143-4D93-8612-23F003F0016C}" destId="{20EDF68D-3D6E-445F-A51A-C3327F0FDE35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B46F6B-62A1-4B45-91EA-4B7346D48CD9}" type="doc">
      <dgm:prSet loTypeId="urn:microsoft.com/office/officeart/2005/8/layout/cycle6" loCatId="Inbox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64D35687-561D-47CE-9AAB-3005EBE9112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Upward pressure against the FORINT </a:t>
          </a:r>
        </a:p>
      </dgm:t>
    </dgm:pt>
    <dgm:pt modelId="{BF0FA8DF-ABAC-4D91-AB65-1CFE60510CFA}" type="parTrans" cxnId="{49923037-DF77-4494-BA54-F5FCFACF83E6}">
      <dgm:prSet/>
      <dgm:spPr/>
      <dgm:t>
        <a:bodyPr/>
        <a:lstStyle/>
        <a:p>
          <a:endParaRPr lang="en-US"/>
        </a:p>
      </dgm:t>
    </dgm:pt>
    <dgm:pt modelId="{B29A94D0-53A4-40A7-86D3-28CC33ADCFA2}" type="sibTrans" cxnId="{49923037-DF77-4494-BA54-F5FCFACF83E6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06300043-69A3-48A7-81E0-6E2C8FCE77D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Expectations by Hedge Funds of band abandonment by Central Bank</a:t>
          </a:r>
        </a:p>
      </dgm:t>
    </dgm:pt>
    <dgm:pt modelId="{FBA31ED1-09B4-47A1-97AE-DA62024EAFDD}" type="parTrans" cxnId="{68840103-B7BB-4284-94C8-ACF51ED46C57}">
      <dgm:prSet/>
      <dgm:spPr/>
      <dgm:t>
        <a:bodyPr/>
        <a:lstStyle/>
        <a:p>
          <a:endParaRPr lang="en-US"/>
        </a:p>
      </dgm:t>
    </dgm:pt>
    <dgm:pt modelId="{70517C63-186D-463C-B2D8-10D26F66F2EE}" type="sibTrans" cxnId="{68840103-B7BB-4284-94C8-ACF51ED46C57}">
      <dgm:prSet/>
      <dgm:spPr/>
      <dgm:t>
        <a:bodyPr/>
        <a:lstStyle/>
        <a:p>
          <a:endParaRPr lang="en-US"/>
        </a:p>
      </dgm:t>
    </dgm:pt>
    <dgm:pt modelId="{8BDDA5D0-86D8-4A2F-8A99-C61A902CEC4E}" type="pres">
      <dgm:prSet presAssocID="{3AB46F6B-62A1-4B45-91EA-4B7346D48C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6160F2F-01DE-4737-9D96-7F98559118B5}" type="pres">
      <dgm:prSet presAssocID="{64D35687-561D-47CE-9AAB-3005EBE911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A78C0D3-E237-4DBA-A1D3-1BE6516F84A9}" type="pres">
      <dgm:prSet presAssocID="{64D35687-561D-47CE-9AAB-3005EBE91121}" presName="spNode" presStyleCnt="0"/>
      <dgm:spPr/>
    </dgm:pt>
    <dgm:pt modelId="{F441F973-FB70-497E-95F8-9717E374A10F}" type="pres">
      <dgm:prSet presAssocID="{B29A94D0-53A4-40A7-86D3-28CC33ADCFA2}" presName="sibTrans" presStyleLbl="sibTrans1D1" presStyleIdx="0" presStyleCnt="2"/>
      <dgm:spPr/>
      <dgm:t>
        <a:bodyPr/>
        <a:lstStyle/>
        <a:p>
          <a:endParaRPr lang="pt-PT"/>
        </a:p>
      </dgm:t>
    </dgm:pt>
    <dgm:pt modelId="{9FA2EB70-646B-401E-A347-8853F400639E}" type="pres">
      <dgm:prSet presAssocID="{06300043-69A3-48A7-81E0-6E2C8FCE77D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8EB5E66-BB49-42E8-AFD3-3B0A2AF34A1E}" type="pres">
      <dgm:prSet presAssocID="{06300043-69A3-48A7-81E0-6E2C8FCE77D7}" presName="spNode" presStyleCnt="0"/>
      <dgm:spPr/>
    </dgm:pt>
    <dgm:pt modelId="{9931C4A9-4435-4293-AB6F-BFCD1191DA49}" type="pres">
      <dgm:prSet presAssocID="{70517C63-186D-463C-B2D8-10D26F66F2EE}" presName="sibTrans" presStyleLbl="sibTrans1D1" presStyleIdx="1" presStyleCnt="2"/>
      <dgm:spPr/>
      <dgm:t>
        <a:bodyPr/>
        <a:lstStyle/>
        <a:p>
          <a:endParaRPr lang="pt-PT"/>
        </a:p>
      </dgm:t>
    </dgm:pt>
  </dgm:ptLst>
  <dgm:cxnLst>
    <dgm:cxn modelId="{947E6384-556E-40C1-A516-7E82D34A9418}" type="presOf" srcId="{06300043-69A3-48A7-81E0-6E2C8FCE77D7}" destId="{9FA2EB70-646B-401E-A347-8853F400639E}" srcOrd="0" destOrd="0" presId="urn:microsoft.com/office/officeart/2005/8/layout/cycle6"/>
    <dgm:cxn modelId="{283B3C09-E957-4248-A9C5-C3B489689899}" type="presOf" srcId="{3AB46F6B-62A1-4B45-91EA-4B7346D48CD9}" destId="{8BDDA5D0-86D8-4A2F-8A99-C61A902CEC4E}" srcOrd="0" destOrd="0" presId="urn:microsoft.com/office/officeart/2005/8/layout/cycle6"/>
    <dgm:cxn modelId="{68840103-B7BB-4284-94C8-ACF51ED46C57}" srcId="{3AB46F6B-62A1-4B45-91EA-4B7346D48CD9}" destId="{06300043-69A3-48A7-81E0-6E2C8FCE77D7}" srcOrd="1" destOrd="0" parTransId="{FBA31ED1-09B4-47A1-97AE-DA62024EAFDD}" sibTransId="{70517C63-186D-463C-B2D8-10D26F66F2EE}"/>
    <dgm:cxn modelId="{037EC4FB-31FE-4BC6-8D4D-1E0B81196DBD}" type="presOf" srcId="{B29A94D0-53A4-40A7-86D3-28CC33ADCFA2}" destId="{F441F973-FB70-497E-95F8-9717E374A10F}" srcOrd="0" destOrd="0" presId="urn:microsoft.com/office/officeart/2005/8/layout/cycle6"/>
    <dgm:cxn modelId="{49923037-DF77-4494-BA54-F5FCFACF83E6}" srcId="{3AB46F6B-62A1-4B45-91EA-4B7346D48CD9}" destId="{64D35687-561D-47CE-9AAB-3005EBE91121}" srcOrd="0" destOrd="0" parTransId="{BF0FA8DF-ABAC-4D91-AB65-1CFE60510CFA}" sibTransId="{B29A94D0-53A4-40A7-86D3-28CC33ADCFA2}"/>
    <dgm:cxn modelId="{69B10AF9-105D-4F12-82DF-9307936C50E9}" type="presOf" srcId="{64D35687-561D-47CE-9AAB-3005EBE91121}" destId="{B6160F2F-01DE-4737-9D96-7F98559118B5}" srcOrd="0" destOrd="0" presId="urn:microsoft.com/office/officeart/2005/8/layout/cycle6"/>
    <dgm:cxn modelId="{FACD20B6-AF11-4625-AAE5-22883B6CC256}" type="presOf" srcId="{70517C63-186D-463C-B2D8-10D26F66F2EE}" destId="{9931C4A9-4435-4293-AB6F-BFCD1191DA49}" srcOrd="0" destOrd="0" presId="urn:microsoft.com/office/officeart/2005/8/layout/cycle6"/>
    <dgm:cxn modelId="{3BAF4F64-7805-4033-A84D-A430ADBB5224}" type="presParOf" srcId="{8BDDA5D0-86D8-4A2F-8A99-C61A902CEC4E}" destId="{B6160F2F-01DE-4737-9D96-7F98559118B5}" srcOrd="0" destOrd="0" presId="urn:microsoft.com/office/officeart/2005/8/layout/cycle6"/>
    <dgm:cxn modelId="{B444AC68-5426-4CAF-A104-706C2152B7BA}" type="presParOf" srcId="{8BDDA5D0-86D8-4A2F-8A99-C61A902CEC4E}" destId="{FA78C0D3-E237-4DBA-A1D3-1BE6516F84A9}" srcOrd="1" destOrd="0" presId="urn:microsoft.com/office/officeart/2005/8/layout/cycle6"/>
    <dgm:cxn modelId="{CBE32C28-634B-4989-8E03-8B8E829663FC}" type="presParOf" srcId="{8BDDA5D0-86D8-4A2F-8A99-C61A902CEC4E}" destId="{F441F973-FB70-497E-95F8-9717E374A10F}" srcOrd="2" destOrd="0" presId="urn:microsoft.com/office/officeart/2005/8/layout/cycle6"/>
    <dgm:cxn modelId="{3BEA0CB5-8CA0-4AF9-B276-3A06329D8C93}" type="presParOf" srcId="{8BDDA5D0-86D8-4A2F-8A99-C61A902CEC4E}" destId="{9FA2EB70-646B-401E-A347-8853F400639E}" srcOrd="3" destOrd="0" presId="urn:microsoft.com/office/officeart/2005/8/layout/cycle6"/>
    <dgm:cxn modelId="{68D51ACA-6FE9-4879-87F5-836DB9FF99D4}" type="presParOf" srcId="{8BDDA5D0-86D8-4A2F-8A99-C61A902CEC4E}" destId="{08EB5E66-BB49-42E8-AFD3-3B0A2AF34A1E}" srcOrd="4" destOrd="0" presId="urn:microsoft.com/office/officeart/2005/8/layout/cycle6"/>
    <dgm:cxn modelId="{D5F9EC98-3DAA-4EFD-9E6C-47E132D5400E}" type="presParOf" srcId="{8BDDA5D0-86D8-4A2F-8A99-C61A902CEC4E}" destId="{9931C4A9-4435-4293-AB6F-BFCD1191DA49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16569-E734-4BE4-A3BE-790BA2253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8AA1E0-7525-49F1-9E7F-F94E05B04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0D8B30-23EC-4E62-9920-AEDD8599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E6FA55-05E6-4650-9969-7F9B4D0E7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815AA2-A436-4A26-B1D8-5F95A3B0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0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17A068-0EBB-4896-95F3-4D02D785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386A76-88A5-47BD-84CC-501F5CA36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53544E-0245-4ED7-8AA6-8053F1FCD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6A77CE-18C5-4835-8479-6A049D5F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BD2689-CF56-4036-B251-6744468E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3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160475-A1AA-4EBA-A887-3AF135644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8C8EDB-5345-4F57-8931-4F3A0A620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09ED2B-1111-4708-8AC2-4EBF99BA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55D1A8-89E0-4F07-BE41-E6D38E13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8EB7BF-4540-482D-9A39-95EFB01B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69B48-27A0-4713-B100-53D6A0DC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776E89-C30E-4A2E-B1D0-9BDE9684F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29078E-84CB-4AF2-8672-FDC41FCB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2AE0B9-F543-496B-8F16-4D029CDB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5A775C-6D05-49F1-97AD-803C9F15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3B729-89CD-4466-931A-DC4A9BFD7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06F45D-95BA-4E91-BA2D-ACF683823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0408CF-CFE5-4EA3-AD8A-CF33AB27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58AAEA-0B25-4CAC-BC75-2E67D06C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4DA590-4993-416A-BC06-B4DD23B1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9441AC-602D-46A1-B160-BF9AADF5A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F5F4E-F082-4045-813A-7F1F94F48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052234-1EF4-4781-AA66-72EEAD16D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3101F1-60B3-4093-AC1C-585A163A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8B588D-0CE2-4B88-A85B-B85DF9B1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38C7EC-4468-4633-8480-20F14435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6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E359B-565A-4AEE-9F08-EBE1A522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904639-2F7B-483D-B9CD-A8AF7E5F1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19E8F8-8354-4171-BDF2-ADC2F2471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75DE73-F360-43DA-8338-B7C546214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F774A-BAB9-4CC6-96DC-FD5590F67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181946-6716-42E0-ACCF-D685412F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B6FBB52-0E61-49FC-8C3D-3A4CF1B8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6BC3D9D-A378-45CE-84A0-122F3167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8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89475-256E-43EE-9519-8F97E34E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83581CC-EDE1-40AE-8C06-01D12B06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AEC94E-71FE-4817-A27B-88BE1A3A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654349-6F7A-41A4-B427-A7014855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0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0D1AB2-B0AC-47F0-8226-3EB652E3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052A5-2876-4013-9E7B-803D7B74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CFB91C-EA00-4D5B-AE9D-91534B58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3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62B90-2B5C-4B56-B8FD-7414A99F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2C033D-11E9-4E14-9394-B180FDBDF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0F76B6-D6C3-4216-BED9-52E655015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A92826-5764-4CB4-BEB0-096284B9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7E8930-44E8-4F13-86FC-72E3516B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599CC6-93CE-4824-A74B-DF14282C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5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FF4D84-000A-4DE2-A2A4-ACA5D50D6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EC5479-D951-43B9-82B0-1B7A29789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2E17E7-C10B-48D4-8625-9C0F6008A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7C8E57-6BB7-4BC0-9009-1FE26683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9484D5-EDF2-4AC0-96A8-FA0AC4F1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4F818D-6E64-48B7-88F1-41F53D4D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7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534C1F5-7175-405E-A8F8-12FEE0A2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BAEF2E-7E09-484E-90FE-44D4E6D3D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CB8BBF-E3D9-4782-8B52-705F37B01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865F-94F8-43AD-83A2-DC70514C4AD4}" type="datetimeFigureOut">
              <a:rPr lang="en-US" smtClean="0"/>
              <a:t>12/6/2017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8D9461-E44C-412D-B1AE-224B223CE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2C7093-5913-4D24-8E54-3356DEF89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B086-10ED-4366-B702-E4342B058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PNG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D6CF29CD-38B8-4924-BA11-6D60517487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www.iseg.ulisboa.pt/aquila/getFile.do?method=getFile&amp;fileId=555681&amp;_request_checksum_=acaac1f0491ef070faeb6c6da19e614d1844b575">
            <a:extLst>
              <a:ext uri="{FF2B5EF4-FFF2-40B4-BE49-F238E27FC236}">
                <a16:creationId xmlns:a16="http://schemas.microsoft.com/office/drawing/2014/main" xmlns="" id="{872F3407-D310-499E-A8C9-84B6706DE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87" y="643464"/>
            <a:ext cx="1988595" cy="327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ED8F8-9988-4E29-8E27-AC3BC860F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295" y="3744379"/>
            <a:ext cx="10765410" cy="12072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International Financial Markets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6C0C12-5674-4259-9497-BB7014A4F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95" y="5029809"/>
            <a:ext cx="10765410" cy="1071701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Frommel and </a:t>
            </a:r>
            <a:r>
              <a:rPr lang="en-US" sz="1600" dirty="0" err="1">
                <a:solidFill>
                  <a:schemeClr val="bg2"/>
                </a:solidFill>
              </a:rPr>
              <a:t>Gysegem</a:t>
            </a:r>
            <a:r>
              <a:rPr lang="en-US" sz="1600" dirty="0">
                <a:solidFill>
                  <a:schemeClr val="bg2"/>
                </a:solidFill>
              </a:rPr>
              <a:t> (2014) </a:t>
            </a:r>
          </a:p>
          <a:p>
            <a:r>
              <a:rPr lang="en-US" sz="1600" dirty="0">
                <a:solidFill>
                  <a:schemeClr val="bg2"/>
                </a:solidFill>
              </a:rPr>
              <a:t>“</a:t>
            </a:r>
            <a:r>
              <a:rPr lang="en-US" sz="1600" i="1" dirty="0">
                <a:solidFill>
                  <a:schemeClr val="bg2"/>
                </a:solidFill>
              </a:rPr>
              <a:t>Bid-Ask Spread Components on the Foreign Exchange Market: Quantifying the Risk Component</a:t>
            </a:r>
            <a:r>
              <a:rPr lang="en-US" sz="1600" dirty="0">
                <a:solidFill>
                  <a:schemeClr val="bg2"/>
                </a:solidFill>
              </a:rPr>
              <a:t>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AAEC5C-F81B-4638-998B-3098F8F7082E}"/>
              </a:ext>
            </a:extLst>
          </p:cNvPr>
          <p:cNvSpPr txBox="1"/>
          <p:nvPr/>
        </p:nvSpPr>
        <p:spPr>
          <a:xfrm>
            <a:off x="322754" y="6018090"/>
            <a:ext cx="2119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Manuel Maria Pinheiro (43624)</a:t>
            </a:r>
          </a:p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Tiago Sá (39413)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F06C96F6-D1F4-410A-A3F3-E113F2054D82}"/>
              </a:ext>
            </a:extLst>
          </p:cNvPr>
          <p:cNvSpPr txBox="1">
            <a:spLocks/>
          </p:cNvSpPr>
          <p:nvPr/>
        </p:nvSpPr>
        <p:spPr>
          <a:xfrm>
            <a:off x="1382596" y="6317933"/>
            <a:ext cx="9426806" cy="3236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chemeClr val="bg2"/>
                </a:solidFill>
              </a:rPr>
              <a:t>ISEG – November 2017</a:t>
            </a:r>
          </a:p>
        </p:txBody>
      </p:sp>
    </p:spTree>
    <p:extLst>
      <p:ext uri="{BB962C8B-B14F-4D97-AF65-F5344CB8AC3E}">
        <p14:creationId xmlns:p14="http://schemas.microsoft.com/office/powerpoint/2010/main" val="85180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4A8EA-80EE-4EBB-85A6-3A67A126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Empirical Elements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15081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15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DDE-E2B0-4DF7-9FD0-4855741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FEAB25-42B7-42F9-BD20-AC0C794E5E89}"/>
              </a:ext>
            </a:extLst>
          </p:cNvPr>
          <p:cNvSpPr/>
          <p:nvPr/>
        </p:nvSpPr>
        <p:spPr>
          <a:xfrm>
            <a:off x="-76199" y="-198783"/>
            <a:ext cx="4778940" cy="73234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876D11E-DD3D-4D3C-B5AA-5FB8B1E17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51" y="2739501"/>
            <a:ext cx="1190625" cy="723900"/>
          </a:xfrm>
          <a:prstGeom prst="rect">
            <a:avLst/>
          </a:prstGeom>
        </p:spPr>
      </p:pic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xmlns="" id="{692C5BD2-A758-4E1C-8EBF-FA7DEB831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574372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900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DDE-E2B0-4DF7-9FD0-4855741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3600" dirty="0">
                <a:solidFill>
                  <a:schemeClr val="bg1"/>
                </a:solidFill>
              </a:rPr>
              <a:t>Intraday Patterns - Volume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4987F6-52DB-442D-A1A7-243A9E80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>
              <a:spcAft>
                <a:spcPts val="600"/>
              </a:spcAft>
            </a:pPr>
            <a:r>
              <a:rPr lang="en-US" sz="1800" dirty="0">
                <a:solidFill>
                  <a:schemeClr val="bg1"/>
                </a:solidFill>
              </a:rPr>
              <a:t>M-</a:t>
            </a:r>
            <a:r>
              <a:rPr lang="en-US" sz="1800" dirty="0" err="1">
                <a:solidFill>
                  <a:schemeClr val="bg1"/>
                </a:solidFill>
              </a:rPr>
              <a:t>shapped</a:t>
            </a:r>
            <a:endParaRPr lang="en-US" sz="1800" dirty="0">
              <a:solidFill>
                <a:schemeClr val="bg1"/>
              </a:solidFill>
            </a:endParaRPr>
          </a:p>
          <a:p>
            <a:pPr marL="457200">
              <a:spcAft>
                <a:spcPts val="600"/>
              </a:spcAft>
            </a:pPr>
            <a:r>
              <a:rPr lang="en-US" sz="1800" dirty="0">
                <a:solidFill>
                  <a:schemeClr val="bg1"/>
                </a:solidFill>
              </a:rPr>
              <a:t>Consistent with literature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04049B0-C890-447D-9E9A-7E3124A18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088" y="496744"/>
            <a:ext cx="6276250" cy="5082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4AB7D40-F6AC-4EDF-959C-F2EAF6EED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088" y="496744"/>
            <a:ext cx="6396531" cy="533658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2752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937" y="1072121"/>
            <a:ext cx="6276250" cy="514580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DDE-E2B0-4DF7-9FD0-4855741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3600">
                <a:solidFill>
                  <a:schemeClr val="bg1"/>
                </a:solidFill>
              </a:rPr>
              <a:t>Intraday Patterns - Spread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931" y="2438401"/>
            <a:ext cx="3667036" cy="377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U-</a:t>
            </a:r>
            <a:r>
              <a:rPr lang="en-US" dirty="0" err="1">
                <a:solidFill>
                  <a:schemeClr val="bg1"/>
                </a:solidFill>
              </a:rPr>
              <a:t>shapped</a:t>
            </a:r>
            <a:endParaRPr lang="en-US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Also consistent with literature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Mean quoted spread: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Peak times: 0.2305 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Non-peak times: 0.5096 </a:t>
            </a:r>
          </a:p>
        </p:txBody>
      </p:sp>
    </p:spTree>
    <p:extLst>
      <p:ext uri="{BB962C8B-B14F-4D97-AF65-F5344CB8AC3E}">
        <p14:creationId xmlns:p14="http://schemas.microsoft.com/office/powerpoint/2010/main" val="194931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8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0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4A8EA-80EE-4EBB-85A6-3A67A126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Empirical Elements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(Results)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938522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303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53EE60C-5906-42F4-959E-FE8B1C030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08" y="4956011"/>
            <a:ext cx="11723183" cy="1025779"/>
          </a:xfrm>
          <a:prstGeom prst="rect">
            <a:avLst/>
          </a:prstGeom>
        </p:spPr>
      </p:pic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2643BE6C-86B7-4AB9-91E8-9B5DB45AC8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6F4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0EA0B-397A-4665-9AAD-20BE08D6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Bivariate Correlations</a:t>
            </a:r>
          </a:p>
        </p:txBody>
      </p:sp>
    </p:spTree>
    <p:extLst>
      <p:ext uri="{BB962C8B-B14F-4D97-AF65-F5344CB8AC3E}">
        <p14:creationId xmlns:p14="http://schemas.microsoft.com/office/powerpoint/2010/main" val="2120109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2643BE6C-86B7-4AB9-91E8-9B5DB45AC8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6F4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0EA0B-397A-4665-9AAD-20BE08D6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Decomposition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DC89773-5246-4A41-A13A-41791D312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4956011"/>
            <a:ext cx="9067800" cy="13906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C11B583-5B07-42CC-81ED-7806BBCA9B30}"/>
              </a:ext>
            </a:extLst>
          </p:cNvPr>
          <p:cNvSpPr/>
          <p:nvPr/>
        </p:nvSpPr>
        <p:spPr>
          <a:xfrm>
            <a:off x="6223000" y="6144806"/>
            <a:ext cx="774148" cy="1797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C77AB23-1422-4B72-A9BE-5B5278CF5375}"/>
              </a:ext>
            </a:extLst>
          </p:cNvPr>
          <p:cNvSpPr/>
          <p:nvPr/>
        </p:nvSpPr>
        <p:spPr>
          <a:xfrm>
            <a:off x="8451298" y="6166866"/>
            <a:ext cx="774148" cy="1797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2643BE6C-86B7-4AB9-91E8-9B5DB45AC8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6F4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0EA0B-397A-4665-9AAD-20BE08D6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Number of Liquidity Providers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A8F90202-8C7A-49EE-BFD7-82CE33322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822471"/>
              </p:ext>
            </p:extLst>
          </p:nvPr>
        </p:nvGraphicFramePr>
        <p:xfrm>
          <a:off x="2961481" y="4288068"/>
          <a:ext cx="6269037" cy="2470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5828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93EF0C2-EE57-40DD-B754-BF1477FAB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3CD869-3B5C-417D-9CB0-E1E9F007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57" y="965198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ED5A1E-3BBD-4A4B-9EB9-39C4404A7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4570" y="965199"/>
            <a:ext cx="3093963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Peak vs Non-Peak Times</a:t>
            </a:r>
          </a:p>
        </p:txBody>
      </p:sp>
    </p:spTree>
    <p:extLst>
      <p:ext uri="{BB962C8B-B14F-4D97-AF65-F5344CB8AC3E}">
        <p14:creationId xmlns:p14="http://schemas.microsoft.com/office/powerpoint/2010/main" val="3470867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60814"/>
            <a:ext cx="10433407" cy="33020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DDE-E2B0-4DF7-9FD0-4855741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Peak vs Non-Peak Times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2A6841C-5138-47F4-A036-58CEF3ADC489}"/>
              </a:ext>
            </a:extLst>
          </p:cNvPr>
          <p:cNvSpPr/>
          <p:nvPr/>
        </p:nvSpPr>
        <p:spPr>
          <a:xfrm>
            <a:off x="6293757" y="3429000"/>
            <a:ext cx="670923" cy="2735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639508E-39A2-4D8E-89D4-DC9786BF4742}"/>
              </a:ext>
            </a:extLst>
          </p:cNvPr>
          <p:cNvSpPr/>
          <p:nvPr/>
        </p:nvSpPr>
        <p:spPr>
          <a:xfrm>
            <a:off x="6293757" y="4445188"/>
            <a:ext cx="670923" cy="2735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8D0E328-1E77-4FC4-8C8E-BE797776F22A}"/>
              </a:ext>
            </a:extLst>
          </p:cNvPr>
          <p:cNvSpPr/>
          <p:nvPr/>
        </p:nvSpPr>
        <p:spPr>
          <a:xfrm>
            <a:off x="8913132" y="3429000"/>
            <a:ext cx="670923" cy="273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52B15E5-8436-4335-A7B0-EF9EB2D4E248}"/>
              </a:ext>
            </a:extLst>
          </p:cNvPr>
          <p:cNvSpPr/>
          <p:nvPr/>
        </p:nvSpPr>
        <p:spPr>
          <a:xfrm>
            <a:off x="8913131" y="4445188"/>
            <a:ext cx="670923" cy="273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FC40650-561F-4ACD-A101-37C875CDFE00}"/>
              </a:ext>
            </a:extLst>
          </p:cNvPr>
          <p:cNvCxnSpPr>
            <a:cxnSpLocks/>
            <a:stCxn id="6" idx="1"/>
            <a:endCxn id="35" idx="0"/>
          </p:cNvCxnSpPr>
          <p:nvPr/>
        </p:nvCxnSpPr>
        <p:spPr>
          <a:xfrm flipH="1">
            <a:off x="8614951" y="3565797"/>
            <a:ext cx="298181" cy="51628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1D53C823-57ED-4D1F-8E58-EECFABD075A5}"/>
              </a:ext>
            </a:extLst>
          </p:cNvPr>
          <p:cNvCxnSpPr>
            <a:cxnSpLocks/>
            <a:stCxn id="35" idx="2"/>
            <a:endCxn id="7" idx="1"/>
          </p:cNvCxnSpPr>
          <p:nvPr/>
        </p:nvCxnSpPr>
        <p:spPr>
          <a:xfrm>
            <a:off x="8614951" y="4355672"/>
            <a:ext cx="298180" cy="2263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A330140-E732-4382-AB66-89FB86001F38}"/>
              </a:ext>
            </a:extLst>
          </p:cNvPr>
          <p:cNvSpPr/>
          <p:nvPr/>
        </p:nvSpPr>
        <p:spPr>
          <a:xfrm>
            <a:off x="8279489" y="4082078"/>
            <a:ext cx="670923" cy="273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+269%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E056D7D5-7286-4561-81B2-5673942133DB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>
            <a:off x="6629219" y="3702594"/>
            <a:ext cx="199706" cy="33512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20EFCDA-E5E1-4FAA-A5AF-23CB04F07983}"/>
              </a:ext>
            </a:extLst>
          </p:cNvPr>
          <p:cNvCxnSpPr>
            <a:cxnSpLocks/>
            <a:stCxn id="41" idx="2"/>
            <a:endCxn id="5" idx="0"/>
          </p:cNvCxnSpPr>
          <p:nvPr/>
        </p:nvCxnSpPr>
        <p:spPr>
          <a:xfrm flipH="1">
            <a:off x="6629219" y="4311316"/>
            <a:ext cx="199706" cy="1338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B27FDB-D466-4317-8347-EAA236C02FF7}"/>
              </a:ext>
            </a:extLst>
          </p:cNvPr>
          <p:cNvSpPr/>
          <p:nvPr/>
        </p:nvSpPr>
        <p:spPr>
          <a:xfrm>
            <a:off x="6493463" y="4037722"/>
            <a:ext cx="670923" cy="27359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+35%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80249265-004E-40E0-8AEA-1E6A7C68C0E4}"/>
              </a:ext>
            </a:extLst>
          </p:cNvPr>
          <p:cNvSpPr/>
          <p:nvPr/>
        </p:nvSpPr>
        <p:spPr>
          <a:xfrm>
            <a:off x="6293757" y="3645225"/>
            <a:ext cx="670923" cy="2735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A27C3B07-8C52-4AC7-862C-0395A606EE2F}"/>
              </a:ext>
            </a:extLst>
          </p:cNvPr>
          <p:cNvSpPr/>
          <p:nvPr/>
        </p:nvSpPr>
        <p:spPr>
          <a:xfrm>
            <a:off x="6293757" y="4667606"/>
            <a:ext cx="670923" cy="2735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A9215DBC-F2A2-43E3-B491-A571C9A00661}"/>
              </a:ext>
            </a:extLst>
          </p:cNvPr>
          <p:cNvCxnSpPr>
            <a:stCxn id="62" idx="2"/>
          </p:cNvCxnSpPr>
          <p:nvPr/>
        </p:nvCxnSpPr>
        <p:spPr>
          <a:xfrm flipH="1">
            <a:off x="6629218" y="3918819"/>
            <a:ext cx="1" cy="79996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7B77957B-C8EA-40EC-B6E2-63E94613BA66}"/>
              </a:ext>
            </a:extLst>
          </p:cNvPr>
          <p:cNvSpPr/>
          <p:nvPr/>
        </p:nvSpPr>
        <p:spPr>
          <a:xfrm>
            <a:off x="8913131" y="3643083"/>
            <a:ext cx="670923" cy="273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A194F0A9-180D-4857-8460-909090ADBEAD}"/>
              </a:ext>
            </a:extLst>
          </p:cNvPr>
          <p:cNvSpPr/>
          <p:nvPr/>
        </p:nvSpPr>
        <p:spPr>
          <a:xfrm>
            <a:off x="8913131" y="4665464"/>
            <a:ext cx="670923" cy="273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7364B123-2C04-4761-8CE6-291DCAFDDD49}"/>
              </a:ext>
            </a:extLst>
          </p:cNvPr>
          <p:cNvCxnSpPr>
            <a:stCxn id="66" idx="2"/>
          </p:cNvCxnSpPr>
          <p:nvPr/>
        </p:nvCxnSpPr>
        <p:spPr>
          <a:xfrm flipH="1">
            <a:off x="9248592" y="3916677"/>
            <a:ext cx="1" cy="7999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A0F53BF-7732-4370-8C09-337A1D7FF0BB}"/>
              </a:ext>
            </a:extLst>
          </p:cNvPr>
          <p:cNvSpPr/>
          <p:nvPr/>
        </p:nvSpPr>
        <p:spPr>
          <a:xfrm>
            <a:off x="2921000" y="5159334"/>
            <a:ext cx="6327592" cy="5937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CCFD56F-C933-45C3-935A-55411091D2CF}"/>
              </a:ext>
            </a:extLst>
          </p:cNvPr>
          <p:cNvSpPr/>
          <p:nvPr/>
        </p:nvSpPr>
        <p:spPr>
          <a:xfrm>
            <a:off x="3843700" y="3232475"/>
            <a:ext cx="670923" cy="2735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69E4A49-D1D5-45B0-8C04-F171BB051931}"/>
              </a:ext>
            </a:extLst>
          </p:cNvPr>
          <p:cNvSpPr/>
          <p:nvPr/>
        </p:nvSpPr>
        <p:spPr>
          <a:xfrm>
            <a:off x="3843700" y="4254856"/>
            <a:ext cx="670923" cy="2735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59E2ED68-3BF3-457B-83E6-A056524E45B8}"/>
              </a:ext>
            </a:extLst>
          </p:cNvPr>
          <p:cNvCxnSpPr>
            <a:stCxn id="21" idx="2"/>
          </p:cNvCxnSpPr>
          <p:nvPr/>
        </p:nvCxnSpPr>
        <p:spPr>
          <a:xfrm flipH="1">
            <a:off x="4179161" y="3506069"/>
            <a:ext cx="1" cy="79996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7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35" grpId="0" animBg="1"/>
      <p:bldP spid="35" grpId="1" animBg="1"/>
      <p:bldP spid="41" grpId="0" animBg="1"/>
      <p:bldP spid="41" grpId="1" animBg="1"/>
      <p:bldP spid="62" grpId="0" animBg="1"/>
      <p:bldP spid="62" grpId="1" animBg="1"/>
      <p:bldP spid="63" grpId="0" animBg="1"/>
      <p:bldP spid="63" grpId="1" animBg="1"/>
      <p:bldP spid="66" grpId="0" animBg="1"/>
      <p:bldP spid="67" grpId="0" animBg="1"/>
      <p:bldP spid="21" grpId="0" animBg="1"/>
      <p:bldP spid="21" grpId="1" animBg="1"/>
      <p:bldP spid="22" grpId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0">
            <a:extLst>
              <a:ext uri="{FF2B5EF4-FFF2-40B4-BE49-F238E27FC236}">
                <a16:creationId xmlns:a16="http://schemas.microsoft.com/office/drawing/2014/main" xmlns="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BFBDCB2-B70E-45EC-910C-6C94FBCCDF41}"/>
              </a:ext>
            </a:extLst>
          </p:cNvPr>
          <p:cNvSpPr txBox="1"/>
          <p:nvPr/>
        </p:nvSpPr>
        <p:spPr>
          <a:xfrm>
            <a:off x="3603009" y="16240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6434DFF5-DD16-49E6-BA92-489CBAFF2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/>
              <a:t>Presentation Structure</a:t>
            </a:r>
            <a:endParaRPr lang="en-US" sz="3200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8E63098B-4092-4E90-87E5-2045D5191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Paper Overview</a:t>
            </a:r>
          </a:p>
          <a:p>
            <a:r>
              <a:rPr lang="en-US" sz="2400" dirty="0">
                <a:solidFill>
                  <a:schemeClr val="bg1"/>
                </a:solidFill>
              </a:rPr>
              <a:t>Important Definitions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Spead</a:t>
            </a:r>
            <a:r>
              <a:rPr lang="en-US" sz="2400" dirty="0">
                <a:solidFill>
                  <a:schemeClr val="bg1"/>
                </a:solidFill>
              </a:rPr>
              <a:t> Components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Model</a:t>
            </a:r>
          </a:p>
          <a:p>
            <a:r>
              <a:rPr lang="en-US" sz="2400" dirty="0">
                <a:solidFill>
                  <a:schemeClr val="bg1"/>
                </a:solidFill>
              </a:rPr>
              <a:t>Empirical Elements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Application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37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A8EF3-C88B-419E-9789-65093F65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Speculative Attack</a:t>
            </a:r>
          </a:p>
        </p:txBody>
      </p:sp>
      <p:graphicFrame>
        <p:nvGraphicFramePr>
          <p:cNvPr id="18" name="TextBox 13">
            <a:extLst>
              <a:ext uri="{FF2B5EF4-FFF2-40B4-BE49-F238E27FC236}">
                <a16:creationId xmlns:a16="http://schemas.microsoft.com/office/drawing/2014/main" xmlns="" id="{AC5A5F80-2FE6-4280-AB0B-87C55A7C80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657877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873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A8EF3-C88B-419E-9789-65093F65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Speculative Attack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80F404-62DB-41C3-8C01-AD8B60FBB7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Spread and traded volume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4F26A29A-B4EA-48BB-A806-8D87F1FA9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Spread components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0E05EDE-939D-43EE-9B86-1F5F87597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631" y="2674938"/>
            <a:ext cx="4610100" cy="3514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45827A0-DD8C-4062-A8CE-474E62E0B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381" y="2532063"/>
            <a:ext cx="43148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42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10E0C-5DDF-4469-A21B-D87B94D85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is the decomposition of the spread in the FOREX market? Explain each element in detail.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is the stylized pattern of "peak" vs "non-peak" time spreads on the FOREX market and where does it stem from?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is the expected effect a speculative attack has on the spread? Explain.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8B15D-CF5B-4004-94B3-76B16C82C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Possible Exam Questions</a:t>
            </a:r>
          </a:p>
        </p:txBody>
      </p:sp>
    </p:spTree>
    <p:extLst>
      <p:ext uri="{BB962C8B-B14F-4D97-AF65-F5344CB8AC3E}">
        <p14:creationId xmlns:p14="http://schemas.microsoft.com/office/powerpoint/2010/main" val="3276464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30F85-E04F-4D7C-9308-87D06CB1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0972BB-91FD-4D03-8512-453EAE03D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Frömmel</a:t>
            </a:r>
            <a:r>
              <a:rPr lang="en-US" sz="2000" dirty="0"/>
              <a:t>, Michael, and F van </a:t>
            </a:r>
            <a:r>
              <a:rPr lang="en-US" sz="2000" dirty="0" err="1"/>
              <a:t>Gysegem</a:t>
            </a:r>
            <a:r>
              <a:rPr lang="en-US" sz="2000" dirty="0"/>
              <a:t>. (2014) “Bid-Ask Spread Components on the Foreign Exchange Market: Quantifying the Risk Component.” (University of Gent 14/878).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Losoncz</a:t>
            </a:r>
            <a:r>
              <a:rPr lang="en-US" sz="2000" dirty="0"/>
              <a:t>, </a:t>
            </a:r>
            <a:r>
              <a:rPr lang="en-US" sz="2000" dirty="0" err="1"/>
              <a:t>Miklós</a:t>
            </a:r>
            <a:r>
              <a:rPr lang="en-US" sz="2000" dirty="0"/>
              <a:t>. “Speculative Attack against the Hungarian Forint.” </a:t>
            </a:r>
            <a:r>
              <a:rPr lang="en-US" sz="2000" i="1" dirty="0" err="1"/>
              <a:t>Intereconomics</a:t>
            </a:r>
            <a:r>
              <a:rPr lang="en-US" sz="2000" dirty="0"/>
              <a:t>, vol. 38, no. 3, 2003, pp. 132–137., doi:10.1007/bf03031764.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Bjønnes</a:t>
            </a:r>
            <a:r>
              <a:rPr lang="en-US" sz="2000" dirty="0"/>
              <a:t>, </a:t>
            </a:r>
            <a:r>
              <a:rPr lang="en-US" sz="2000" dirty="0" err="1"/>
              <a:t>Geir</a:t>
            </a:r>
            <a:r>
              <a:rPr lang="en-US" sz="2000" dirty="0"/>
              <a:t> H., and </a:t>
            </a:r>
            <a:r>
              <a:rPr lang="en-US" sz="2000" dirty="0" err="1"/>
              <a:t>Dagfinn</a:t>
            </a:r>
            <a:r>
              <a:rPr lang="en-US" sz="2000" dirty="0"/>
              <a:t> Rime, 2005, Dealer behavior and trading systems in foreign exchange markets, </a:t>
            </a:r>
            <a:r>
              <a:rPr lang="en-US" sz="2000" i="1" dirty="0"/>
              <a:t>Journal of Financial Economics </a:t>
            </a:r>
            <a:r>
              <a:rPr lang="en-US" sz="2000" dirty="0"/>
              <a:t>75, 571-605. </a:t>
            </a:r>
          </a:p>
        </p:txBody>
      </p:sp>
    </p:spTree>
    <p:extLst>
      <p:ext uri="{BB962C8B-B14F-4D97-AF65-F5344CB8AC3E}">
        <p14:creationId xmlns:p14="http://schemas.microsoft.com/office/powerpoint/2010/main" val="421363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Content Placeholder 4">
            <a:extLst>
              <a:ext uri="{FF2B5EF4-FFF2-40B4-BE49-F238E27FC236}">
                <a16:creationId xmlns:a16="http://schemas.microsoft.com/office/drawing/2014/main" xmlns="" id="{28202C54-BAAD-4021-8829-6F608A8B3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515965"/>
            <a:ext cx="7188199" cy="18226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073D3-EC4B-4426-869E-66163278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Paper Overview</a:t>
            </a:r>
          </a:p>
        </p:txBody>
      </p:sp>
    </p:spTree>
    <p:extLst>
      <p:ext uri="{BB962C8B-B14F-4D97-AF65-F5344CB8AC3E}">
        <p14:creationId xmlns:p14="http://schemas.microsoft.com/office/powerpoint/2010/main" val="368837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xmlns="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B05CE-241A-4D3D-AAA6-1CD766053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4F36BA-090A-4046-A608-EB24070E8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Bid-Ask Spread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Foreign Exchange Market</a:t>
            </a:r>
          </a:p>
        </p:txBody>
      </p:sp>
    </p:spTree>
    <p:extLst>
      <p:ext uri="{BB962C8B-B14F-4D97-AF65-F5344CB8AC3E}">
        <p14:creationId xmlns:p14="http://schemas.microsoft.com/office/powerpoint/2010/main" val="352731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2AD2AE75-113C-4E66-9A78-992CA1CDA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7316" y="1707233"/>
            <a:ext cx="6780700" cy="344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F5DEC6-40C5-4EA0-A461-0F8A810B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Bid-Ask Spread</a:t>
            </a:r>
          </a:p>
        </p:txBody>
      </p:sp>
    </p:spTree>
    <p:extLst>
      <p:ext uri="{BB962C8B-B14F-4D97-AF65-F5344CB8AC3E}">
        <p14:creationId xmlns:p14="http://schemas.microsoft.com/office/powerpoint/2010/main" val="376963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DDE-E2B0-4DF7-9FD0-4855741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Foreign Exchange Market</a:t>
            </a:r>
            <a:r>
              <a:rPr lang="pt-PT" dirty="0">
                <a:solidFill>
                  <a:schemeClr val="bg1"/>
                </a:solidFill>
              </a:rPr>
              <a:t/>
            </a:r>
            <a:br>
              <a:rPr lang="pt-PT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195E96E-8C1B-4704-9574-827F33C1B3EC}"/>
              </a:ext>
            </a:extLst>
          </p:cNvPr>
          <p:cNvSpPr/>
          <p:nvPr/>
        </p:nvSpPr>
        <p:spPr>
          <a:xfrm>
            <a:off x="6096000" y="2186609"/>
            <a:ext cx="2690191" cy="3631095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66C1BEF6-EDF6-444B-89CD-3067D66107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177" y="1825625"/>
            <a:ext cx="8049701" cy="4351338"/>
          </a:xfrm>
          <a:prstGeom prst="rect">
            <a:avLst/>
          </a:prstGeom>
        </p:spPr>
      </p:pic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xmlns="" id="{948C0547-E81B-4A91-A0CD-690014432032}"/>
              </a:ext>
            </a:extLst>
          </p:cNvPr>
          <p:cNvGraphicFramePr/>
          <p:nvPr>
            <p:extLst/>
          </p:nvPr>
        </p:nvGraphicFramePr>
        <p:xfrm>
          <a:off x="6096000" y="2166577"/>
          <a:ext cx="5257800" cy="366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DEE43286-3919-4A57-9ACE-D8D586F379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2" y="2166577"/>
            <a:ext cx="8049701" cy="3669434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A0316059-65A9-4DB3-9253-E1AE6546E4D4}"/>
              </a:ext>
            </a:extLst>
          </p:cNvPr>
          <p:cNvSpPr/>
          <p:nvPr/>
        </p:nvSpPr>
        <p:spPr>
          <a:xfrm>
            <a:off x="8786191" y="2148270"/>
            <a:ext cx="2791901" cy="366943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xmlns="" id="{2926A4F1-3D80-49CD-ADF2-F7E3664A84E8}"/>
              </a:ext>
            </a:extLst>
          </p:cNvPr>
          <p:cNvGraphicFramePr>
            <a:graphicFrameLocks/>
          </p:cNvGraphicFramePr>
          <p:nvPr/>
        </p:nvGraphicFramePr>
        <p:xfrm>
          <a:off x="709986" y="1807318"/>
          <a:ext cx="5257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FAF8399-A422-461C-B23C-BA5FAE423041}"/>
              </a:ext>
            </a:extLst>
          </p:cNvPr>
          <p:cNvSpPr/>
          <p:nvPr/>
        </p:nvSpPr>
        <p:spPr>
          <a:xfrm>
            <a:off x="831573" y="6195270"/>
            <a:ext cx="3574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http://www.forexmarkethours.com/</a:t>
            </a:r>
          </a:p>
        </p:txBody>
      </p:sp>
    </p:spTree>
    <p:extLst>
      <p:ext uri="{BB962C8B-B14F-4D97-AF65-F5344CB8AC3E}">
        <p14:creationId xmlns:p14="http://schemas.microsoft.com/office/powerpoint/2010/main" val="250496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Graphic spid="35" grpId="0">
        <p:bldAsOne/>
      </p:bldGraphic>
      <p:bldGraphic spid="35" grpId="1">
        <p:bldAsOne/>
      </p:bldGraphic>
      <p:bldP spid="37" grpId="0" animBg="1"/>
      <p:bldP spid="37" grpId="1" animBg="1"/>
      <p:bldGraphic spid="13" grpId="0">
        <p:bldAsOne/>
      </p:bldGraphic>
      <p:bldGraphic spid="13" grpId="1">
        <p:bldAsOne/>
      </p:bldGraphic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74DDE-E2B0-4DF7-9FD0-4855741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Foreign Exchange Market</a:t>
            </a:r>
            <a:r>
              <a:rPr lang="pt-PT" dirty="0">
                <a:solidFill>
                  <a:schemeClr val="bg1"/>
                </a:solidFill>
              </a:rPr>
              <a:t/>
            </a:r>
            <a:br>
              <a:rPr lang="pt-PT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676721B-FA5E-41C0-A031-287E1F7EE3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98" y="1690688"/>
            <a:ext cx="9258298" cy="4058936"/>
          </a:xfrm>
          <a:prstGeom prst="rect">
            <a:avLst/>
          </a:prstGeom>
        </p:spPr>
      </p:pic>
      <p:pic>
        <p:nvPicPr>
          <p:cNvPr id="1026" name="Picture 2" descr="https://scontent.flis7-1.fna.fbcdn.net/v/t35.0-12/24140205_10214715216974368_2133371930_o.png?oh=a115a2a48b6468ac95c731752914abae&amp;oe=5A1F3F8B">
            <a:extLst>
              <a:ext uri="{FF2B5EF4-FFF2-40B4-BE49-F238E27FC236}">
                <a16:creationId xmlns:a16="http://schemas.microsoft.com/office/drawing/2014/main" xmlns="" id="{99780DA1-8D01-4EF6-A1EE-6F2EB6DAB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97" y="1690688"/>
            <a:ext cx="9258297" cy="405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xmlns="" id="{8DEF47DC-D2BA-4337-9474-7B04062601D7}"/>
              </a:ext>
            </a:extLst>
          </p:cNvPr>
          <p:cNvSpPr/>
          <p:nvPr/>
        </p:nvSpPr>
        <p:spPr>
          <a:xfrm>
            <a:off x="9843867" y="2784199"/>
            <a:ext cx="373380" cy="49276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BD762-079B-4AE1-A4AA-C776C48CD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Spread Components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01750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40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CF229E7-870A-461B-BEED-D14F22AA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6A9E22-10D4-4DC6-8BF3-792613F9E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439" y="2367811"/>
            <a:ext cx="3664292" cy="492954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xmlns="" id="{9247A3E0-C346-4467-9597-C65989CB3FD4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>
          <a:xfrm rot="5400000">
            <a:off x="1930520" y="3144166"/>
            <a:ext cx="1284549" cy="577935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318AF1-7F3B-4177-BDB7-52EC2F1CA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53782"/>
            <a:ext cx="2838220" cy="4929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3B0C5A1-C411-483D-8CA6-2CF30488C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5303" y="4903140"/>
            <a:ext cx="4407589" cy="4929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26E8210-267C-411B-978E-57A6566290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530" y="4959505"/>
            <a:ext cx="3197415" cy="471508"/>
          </a:xfrm>
          <a:prstGeom prst="rect">
            <a:avLst/>
          </a:prstGeom>
        </p:spPr>
      </p:pic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xmlns="" id="{79DA9B42-D63C-45EF-AC2C-95AF6532D262}"/>
              </a:ext>
            </a:extLst>
          </p:cNvPr>
          <p:cNvCxnSpPr>
            <a:cxnSpLocks/>
            <a:endCxn id="12" idx="0"/>
          </p:cNvCxnSpPr>
          <p:nvPr/>
        </p:nvCxnSpPr>
        <p:spPr>
          <a:xfrm rot="16200000" flipH="1">
            <a:off x="3223622" y="3137664"/>
            <a:ext cx="2097858" cy="1433093"/>
          </a:xfrm>
          <a:prstGeom prst="bentConnector3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xmlns="" id="{4B213E74-5FBD-4597-8E4D-DC5F07106AFA}"/>
              </a:ext>
            </a:extLst>
          </p:cNvPr>
          <p:cNvCxnSpPr>
            <a:cxnSpLocks/>
            <a:endCxn id="12" idx="0"/>
          </p:cNvCxnSpPr>
          <p:nvPr/>
        </p:nvCxnSpPr>
        <p:spPr>
          <a:xfrm rot="16200000" flipH="1">
            <a:off x="3622397" y="3536439"/>
            <a:ext cx="2153336" cy="580066"/>
          </a:xfrm>
          <a:prstGeom prst="bentConnector3">
            <a:avLst>
              <a:gd name="adj1" fmla="val 51438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34750165-66BC-420A-9149-09663C2C0960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>
            <a:off x="7192892" y="5149617"/>
            <a:ext cx="636637" cy="6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839E4F6-FFE0-4C4A-9D12-298F84BDF9F2}"/>
              </a:ext>
            </a:extLst>
          </p:cNvPr>
          <p:cNvSpPr/>
          <p:nvPr/>
        </p:nvSpPr>
        <p:spPr>
          <a:xfrm>
            <a:off x="864716" y="4075408"/>
            <a:ext cx="2838220" cy="49293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5452FD0-418E-4D11-A2FA-90C9DE896C3D}"/>
              </a:ext>
            </a:extLst>
          </p:cNvPr>
          <p:cNvSpPr/>
          <p:nvPr/>
        </p:nvSpPr>
        <p:spPr>
          <a:xfrm>
            <a:off x="2541122" y="2399836"/>
            <a:ext cx="641277" cy="391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843415D-3738-4F3A-B0FE-8EAAE473E508}"/>
              </a:ext>
            </a:extLst>
          </p:cNvPr>
          <p:cNvSpPr/>
          <p:nvPr/>
        </p:nvSpPr>
        <p:spPr>
          <a:xfrm>
            <a:off x="3205712" y="2390733"/>
            <a:ext cx="1401147" cy="39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458E1C9-CC66-435F-BC99-02D779640C13}"/>
              </a:ext>
            </a:extLst>
          </p:cNvPr>
          <p:cNvSpPr/>
          <p:nvPr/>
        </p:nvSpPr>
        <p:spPr>
          <a:xfrm>
            <a:off x="2928730" y="4953146"/>
            <a:ext cx="4264162" cy="39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3DE7095-B46F-4958-BB92-B363F8988695}"/>
              </a:ext>
            </a:extLst>
          </p:cNvPr>
          <p:cNvSpPr/>
          <p:nvPr/>
        </p:nvSpPr>
        <p:spPr>
          <a:xfrm>
            <a:off x="7829529" y="4959505"/>
            <a:ext cx="3197415" cy="39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B3B3C5A8-6FAB-4CEF-85D4-449202C507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947" y="2330509"/>
            <a:ext cx="5040853" cy="49295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773F7F5-FFC8-4B5A-9DED-CB620A12471A}"/>
              </a:ext>
            </a:extLst>
          </p:cNvPr>
          <p:cNvSpPr/>
          <p:nvPr/>
        </p:nvSpPr>
        <p:spPr>
          <a:xfrm>
            <a:off x="7532146" y="2369811"/>
            <a:ext cx="1930400" cy="49293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B3F6E4A-1330-4F9B-92E4-875BD819C00A}"/>
              </a:ext>
            </a:extLst>
          </p:cNvPr>
          <p:cNvSpPr/>
          <p:nvPr/>
        </p:nvSpPr>
        <p:spPr>
          <a:xfrm>
            <a:off x="9716545" y="2367811"/>
            <a:ext cx="1057315" cy="39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xmlns="" id="{F527BBCF-36CE-4F3A-ABA8-64514FE84848}"/>
              </a:ext>
            </a:extLst>
          </p:cNvPr>
          <p:cNvCxnSpPr>
            <a:cxnSpLocks/>
            <a:stCxn id="29" idx="3"/>
            <a:endCxn id="38" idx="0"/>
          </p:cNvCxnSpPr>
          <p:nvPr/>
        </p:nvCxnSpPr>
        <p:spPr>
          <a:xfrm flipV="1">
            <a:off x="3702936" y="2369811"/>
            <a:ext cx="4794410" cy="1952065"/>
          </a:xfrm>
          <a:prstGeom prst="bentConnector4">
            <a:avLst>
              <a:gd name="adj1" fmla="val 39934"/>
              <a:gd name="adj2" fmla="val 111711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xmlns="" id="{535EBDE1-05B8-4AAB-8E53-9BC89CFAB9F5}"/>
              </a:ext>
            </a:extLst>
          </p:cNvPr>
          <p:cNvCxnSpPr>
            <a:cxnSpLocks/>
            <a:stCxn id="34" idx="0"/>
          </p:cNvCxnSpPr>
          <p:nvPr/>
        </p:nvCxnSpPr>
        <p:spPr>
          <a:xfrm rot="5400000" flipH="1" flipV="1">
            <a:off x="8816221" y="3372769"/>
            <a:ext cx="2198752" cy="97472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87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33" grpId="0" animBg="1"/>
      <p:bldP spid="34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408</Words>
  <Application>Microsoft Office PowerPoint</Application>
  <PresentationFormat>Widescreen</PresentationFormat>
  <Paragraphs>96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International Financial Markets</vt:lpstr>
      <vt:lpstr>Presentation Structure</vt:lpstr>
      <vt:lpstr>Paper Overview</vt:lpstr>
      <vt:lpstr>Definitions</vt:lpstr>
      <vt:lpstr>Bid-Ask Spread</vt:lpstr>
      <vt:lpstr>Foreign Exchange Market </vt:lpstr>
      <vt:lpstr>Foreign Exchange Market </vt:lpstr>
      <vt:lpstr>Spread Components</vt:lpstr>
      <vt:lpstr>The Model</vt:lpstr>
      <vt:lpstr>Empirical Elements</vt:lpstr>
      <vt:lpstr>Data</vt:lpstr>
      <vt:lpstr>Intraday Patterns - Volume</vt:lpstr>
      <vt:lpstr>Intraday Patterns - Spread</vt:lpstr>
      <vt:lpstr>Empirical Elements (Results)</vt:lpstr>
      <vt:lpstr>Bivariate Correlations</vt:lpstr>
      <vt:lpstr>Decomposition Results</vt:lpstr>
      <vt:lpstr>Number of Liquidity Providers</vt:lpstr>
      <vt:lpstr>Applications</vt:lpstr>
      <vt:lpstr>Peak vs Non-Peak Times</vt:lpstr>
      <vt:lpstr>Speculative Attack</vt:lpstr>
      <vt:lpstr>Speculative Attack</vt:lpstr>
      <vt:lpstr>Possible Exam Questions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Financial Markets</dc:title>
  <dc:creator>MANUEL MARIA PINHO SILVA VALE PINHEIRO</dc:creator>
  <cp:lastModifiedBy>pcma@iseg.utl.pt</cp:lastModifiedBy>
  <cp:revision>103</cp:revision>
  <dcterms:created xsi:type="dcterms:W3CDTF">2017-11-19T11:55:37Z</dcterms:created>
  <dcterms:modified xsi:type="dcterms:W3CDTF">2017-12-06T16:54:42Z</dcterms:modified>
</cp:coreProperties>
</file>